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78"/>
  </p:notesMasterIdLst>
  <p:sldIdLst>
    <p:sldId id="430" r:id="rId2"/>
    <p:sldId id="287" r:id="rId3"/>
    <p:sldId id="289" r:id="rId4"/>
    <p:sldId id="293" r:id="rId5"/>
    <p:sldId id="294" r:id="rId6"/>
    <p:sldId id="431" r:id="rId7"/>
    <p:sldId id="432" r:id="rId8"/>
    <p:sldId id="433" r:id="rId9"/>
    <p:sldId id="434" r:id="rId10"/>
    <p:sldId id="435" r:id="rId11"/>
    <p:sldId id="381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29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2" r:id="rId64"/>
    <p:sldId id="453" r:id="rId65"/>
    <p:sldId id="336" r:id="rId66"/>
    <p:sldId id="337" r:id="rId67"/>
    <p:sldId id="338" r:id="rId68"/>
    <p:sldId id="339" r:id="rId69"/>
    <p:sldId id="342" r:id="rId70"/>
    <p:sldId id="344" r:id="rId71"/>
    <p:sldId id="346" r:id="rId72"/>
    <p:sldId id="353" r:id="rId73"/>
    <p:sldId id="369" r:id="rId74"/>
    <p:sldId id="370" r:id="rId75"/>
    <p:sldId id="368" r:id="rId76"/>
    <p:sldId id="374" r:id="rId7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339933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634" autoAdjust="0"/>
  </p:normalViewPr>
  <p:slideViewPr>
    <p:cSldViewPr snapToGrid="0">
      <p:cViewPr>
        <p:scale>
          <a:sx n="75" d="100"/>
          <a:sy n="75" d="100"/>
        </p:scale>
        <p:origin x="1666" y="3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1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8D140308-3349-47B8-A850-F0DB61ECE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5DD47-FBEA-4B26-8FCC-929C8F3EA34A}" type="slidenum">
              <a:rPr lang="en-US"/>
              <a:pPr/>
              <a:t>11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13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6"/>
            <a:ext cx="5620174" cy="2536984"/>
          </a:xfrm>
        </p:spPr>
        <p:txBody>
          <a:bodyPr/>
          <a:lstStyle/>
          <a:p>
            <a:r>
              <a:rPr lang="en-US"/>
              <a:t>As opposed to [0..255]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CCC3F-850A-4239-9CEC-D123ACD7F8C9}" type="slidenum">
              <a:rPr lang="en-US"/>
              <a:pPr/>
              <a:t>20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0C35D-6B9F-4AC3-BE50-041C45956DD2}" type="slidenum">
              <a:rPr lang="en-US"/>
              <a:pPr/>
              <a:t>21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6B26F-FB0D-4E57-A708-CF1FC6FB1FDC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63AF33-F596-41BF-8C4F-44E6B0D8ED72}" type="slidenum">
              <a:rPr lang="en-US"/>
              <a:pPr/>
              <a:t>13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CE5C8A-B0FF-412E-BA79-06DA314171B0}" type="slidenum">
              <a:rPr lang="en-US"/>
              <a:pPr/>
              <a:t>14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CE93C-44A9-4F92-A36D-C3660B56B301}" type="slidenum">
              <a:rPr lang="en-US"/>
              <a:pPr/>
              <a:t>15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4B49B-FFA1-43B2-B9F4-A8A19FC9FB09}" type="slidenum">
              <a:rPr lang="en-US"/>
              <a:pPr/>
              <a:t>16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A95EE-710F-4EB4-811E-E343B0F2D5B1}" type="slidenum">
              <a:rPr lang="en-US"/>
              <a:pPr/>
              <a:t>17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15FB3F-2B1C-4FC2-B474-241D803EBFB7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5E694-B9D5-4154-B54D-210583CA9EEA}" type="slidenum">
              <a:rPr lang="en-US"/>
              <a:pPr/>
              <a:t>19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2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5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7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3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9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1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5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4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5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6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7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8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9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0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1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2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3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4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5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6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7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8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9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0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1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5" name="Rectangle 15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156" name="Rectangle 15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" name="Rectangle 15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23B49A05-2A6F-4364-9561-BF8CE0749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84F88-68FF-4BFB-831C-1AFB864B7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9F78-B41B-4029-B004-AD131FDAC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6C15-217B-4752-880C-948A9E5F7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7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5644C-0ECF-43FD-BB4A-FA1E2BE2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2205033-7D81-4096-BF8D-B3830DFE045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0F3F053-ACA9-4A80-83E4-9944A4330C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CCE80-9627-4102-B9E1-39E3732F5C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2DD76-DC0E-485B-A9B5-00D36701A1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01FD7-4796-48F6-A35F-AB5E690D1A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8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32B53-D560-49EF-B411-4FC3F4A422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4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34A1F-32F5-424B-A75F-7DF272C15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18EBA-D348-439F-8686-84A194FE1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2C226-27DC-4470-A73A-344F4D03EF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007AA-C956-4546-AB73-9192F38578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9529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9464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6861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1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19465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68626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7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8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29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0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1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2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3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4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5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6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7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8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39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0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1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2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3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4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5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6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7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8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49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0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1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2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3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4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5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6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7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8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59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0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1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2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3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4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5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6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7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8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69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0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1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2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3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4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5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6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7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8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79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0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1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2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3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4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5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6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7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8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89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0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1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2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3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4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5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6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7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8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699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0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1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2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3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4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5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6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7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8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09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0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1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2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3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4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5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6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7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8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19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0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1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2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3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4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5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6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7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8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29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0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1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2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3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4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5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6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7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8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39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0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1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2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3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4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5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6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7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8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49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0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1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2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3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4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5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6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7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8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59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60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8761" name="Rectangle 15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8762" name="Rectangle 15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Weeks 1 &amp; 2</a:t>
            </a:r>
          </a:p>
        </p:txBody>
      </p:sp>
      <p:sp>
        <p:nvSpPr>
          <p:cNvPr id="68763" name="Rectangle 15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764" name="Rectangle 15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fld id="{4E93E540-E1B4-4FDD-8A66-F6E9B1C21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765" name="Rectangle 157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5" r:id="rId14"/>
    <p:sldLayoutId id="2147483746" r:id="rId1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F:\Docs\Summer%20Camp\Lecture%201\geormotion.mpa" TargetMode="External"/><Relationship Id="rId1" Type="http://schemas.openxmlformats.org/officeDocument/2006/relationships/video" Target="file:///F:\Docs\Summer%20Camp\Lecture%201\geor.mpa" TargetMode="Externa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F:\Docs\Summer%20Camp\Lecture%201\georskin.mpa" TargetMode="External"/><Relationship Id="rId1" Type="http://schemas.openxmlformats.org/officeDocument/2006/relationships/video" Target="file:///F:\Docs\Summer%20Camp\Lecture%201\georres.mpa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5.xml"/><Relationship Id="rId1" Type="http://schemas.openxmlformats.org/officeDocument/2006/relationships/video" Target="file:///F:\Docs\Summer%20Camp\Lecture%201\any.mov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63.wmf"/><Relationship Id="rId7" Type="http://schemas.openxmlformats.org/officeDocument/2006/relationships/image" Target="../media/image6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3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6F666-B729-4140-8883-3BC7ED97EC02}" type="slidenum">
              <a:rPr lang="en-US"/>
              <a:pPr/>
              <a:t>1</a:t>
            </a:fld>
            <a:endParaRPr lang="en-US"/>
          </a:p>
        </p:txBody>
      </p:sp>
      <p:sp>
        <p:nvSpPr>
          <p:cNvPr id="76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680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r>
              <a:rPr lang="en-US" sz="2400" dirty="0">
                <a:effectLst/>
              </a:rPr>
              <a:t>What is Digital Image Processing?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Digital Image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— a two-dimensional function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  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x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and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y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are spatial coordinates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   The amplitude of </a:t>
            </a:r>
            <a:r>
              <a:rPr lang="en-US" sz="1400" b="1" i="1" dirty="0">
                <a:solidFill>
                  <a:srgbClr val="339933"/>
                </a:solidFill>
                <a:effectLst/>
                <a:cs typeface="Tahoma" pitchFamily="34" charset="0"/>
              </a:rPr>
              <a:t>f  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is called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intensity 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or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 gray level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at the point (x, y)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  <a:cs typeface="Tahoma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Digital Image Processing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— process digital images by means of computer, it covers low-, mid-, and high-level processes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low-level: inputs and outputs are images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mid-level: outputs are attributes extracted from input images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high-level: an ensemble of recognition of individual objects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  <a:cs typeface="Tahoma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</a:t>
            </a:r>
            <a:r>
              <a:rPr lang="en-US" sz="1800" b="1" dirty="0">
                <a:solidFill>
                  <a:srgbClr val="339933"/>
                </a:solidFill>
                <a:effectLst/>
                <a:cs typeface="Tahoma" pitchFamily="34" charset="0"/>
              </a:rPr>
              <a:t>Pixel</a:t>
            </a: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1400" b="1" dirty="0">
                <a:solidFill>
                  <a:srgbClr val="339933"/>
                </a:solidFill>
                <a:effectLst/>
                <a:cs typeface="Tahoma" pitchFamily="34" charset="0"/>
              </a:rPr>
              <a:t>           — the elements of a digital image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b="1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14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 dirty="0">
              <a:effectLst/>
            </a:endParaRPr>
          </a:p>
          <a:p>
            <a:pPr lvl="2">
              <a:lnSpc>
                <a:spcPct val="90000"/>
              </a:lnSpc>
              <a:buClr>
                <a:srgbClr val="FF9933"/>
              </a:buClr>
              <a:buFont typeface="Wingdings" pitchFamily="2" charset="2"/>
              <a:buNone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 lvl="1">
              <a:lnSpc>
                <a:spcPct val="90000"/>
              </a:lnSpc>
              <a:buClr>
                <a:srgbClr val="FF9933"/>
              </a:buClr>
              <a:buFontTx/>
              <a:buChar char="•"/>
            </a:pPr>
            <a:endParaRPr lang="en-US" sz="2000" dirty="0">
              <a:solidFill>
                <a:srgbClr val="339933"/>
              </a:solidFill>
              <a:effectLst/>
            </a:endParaRPr>
          </a:p>
          <a:p>
            <a:pPr lvl="1">
              <a:lnSpc>
                <a:spcPct val="90000"/>
              </a:lnSpc>
            </a:pPr>
            <a:endParaRPr lang="en-US" sz="2400" dirty="0">
              <a:effectLst/>
            </a:endParaRPr>
          </a:p>
          <a:p>
            <a:pPr>
              <a:lnSpc>
                <a:spcPct val="90000"/>
              </a:lnSpc>
            </a:pPr>
            <a:endParaRPr lang="en-US" sz="2800" dirty="0">
              <a:effectLst/>
            </a:endParaRP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3629025" y="2474913"/>
          <a:ext cx="996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400" imgH="203040" progId="Equation.DSMT4">
                  <p:embed/>
                </p:oleObj>
              </mc:Choice>
              <mc:Fallback>
                <p:oleObj name="Equation" r:id="rId2" imgW="48240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2474913"/>
                        <a:ext cx="99695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E984-0079-408E-8DEB-0272CECA21DA}" type="slidenum">
              <a:rPr lang="en-US"/>
              <a:pPr/>
              <a:t>10</a:t>
            </a:fld>
            <a:endParaRPr lang="en-US"/>
          </a:p>
        </p:txBody>
      </p:sp>
      <p:sp>
        <p:nvSpPr>
          <p:cNvPr id="132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2100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endParaRPr lang="en-US" sz="2800">
              <a:effectLst/>
              <a:cs typeface="Tahoma" pitchFamily="34" charset="0"/>
            </a:endParaRPr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3" y="1595438"/>
            <a:ext cx="8701087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620" y="0"/>
            <a:ext cx="2699352" cy="3307840"/>
          </a:xfrm>
          <a:prstGeom prst="rect">
            <a:avLst/>
          </a:prstGeom>
        </p:spPr>
      </p:pic>
      <p:pic>
        <p:nvPicPr>
          <p:cNvPr id="8" name="Picture 7" descr="111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8593" y="1422400"/>
            <a:ext cx="2766783" cy="3390470"/>
          </a:xfrm>
          <a:prstGeom prst="rect">
            <a:avLst/>
          </a:prstGeom>
        </p:spPr>
      </p:pic>
      <p:pic>
        <p:nvPicPr>
          <p:cNvPr id="9" name="Picture 8" descr="11111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132" y="3412327"/>
            <a:ext cx="2776298" cy="34021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</a:t>
            </a:r>
            <a:endParaRPr lang="en-US" sz="360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65540" name="Rectangle 19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5541" name="Rectangle 20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5542" name="Rectangle 21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5543" name="Rectangle 22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5544" name="Rectangle 23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5545" name="Rectangle 24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5546" name="Rectangle 25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5547" name="Text Box 26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5548" name="AutoShape 27"/>
          <p:cNvCxnSpPr>
            <a:cxnSpLocks noChangeShapeType="1"/>
            <a:stCxn id="65547" idx="0"/>
            <a:endCxn id="65540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49" name="AutoShape 28"/>
          <p:cNvCxnSpPr>
            <a:cxnSpLocks noChangeShapeType="1"/>
            <a:stCxn id="65540" idx="0"/>
            <a:endCxn id="65545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0" name="AutoShape 29"/>
          <p:cNvCxnSpPr>
            <a:cxnSpLocks noChangeShapeType="1"/>
            <a:stCxn id="65546" idx="2"/>
            <a:endCxn id="6554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1" name="AutoShape 30"/>
          <p:cNvCxnSpPr>
            <a:cxnSpLocks noChangeShapeType="1"/>
            <a:stCxn id="65543" idx="2"/>
            <a:endCxn id="65546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2" name="AutoShape 31"/>
          <p:cNvCxnSpPr>
            <a:cxnSpLocks noChangeShapeType="1"/>
            <a:stCxn id="65542" idx="3"/>
            <a:endCxn id="65543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5553" name="AutoShape 32"/>
          <p:cNvCxnSpPr>
            <a:cxnSpLocks noChangeShapeType="1"/>
            <a:stCxn id="65541" idx="3"/>
            <a:endCxn id="6554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4" name="AutoShape 33"/>
          <p:cNvCxnSpPr>
            <a:cxnSpLocks noChangeShapeType="1"/>
            <a:stCxn id="65545" idx="0"/>
            <a:endCxn id="65541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65555" name="Rectangle 35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5556" name="Rectangle 36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Image Aquisition</a:t>
            </a:r>
            <a:endParaRPr lang="en-US" sz="360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7596" name="AutoShape 12"/>
          <p:cNvCxnSpPr>
            <a:cxnSpLocks noChangeShapeType="1"/>
            <a:stCxn id="67595" idx="0"/>
            <a:endCxn id="67588" idx="2"/>
          </p:cNvCxnSpPr>
          <p:nvPr/>
        </p:nvCxnSpPr>
        <p:spPr bwMode="auto">
          <a:xfrm rot="-5400000">
            <a:off x="1145382" y="5118894"/>
            <a:ext cx="50641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7" name="AutoShape 13"/>
          <p:cNvCxnSpPr>
            <a:cxnSpLocks noChangeShapeType="1"/>
            <a:stCxn id="67588" idx="0"/>
            <a:endCxn id="67593" idx="2"/>
          </p:cNvCxnSpPr>
          <p:nvPr/>
        </p:nvCxnSpPr>
        <p:spPr bwMode="auto">
          <a:xfrm rot="-5400000">
            <a:off x="1261269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8" name="AutoShape 14"/>
          <p:cNvCxnSpPr>
            <a:cxnSpLocks noChangeShapeType="1"/>
            <a:stCxn id="67594" idx="2"/>
            <a:endCxn id="67592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599" name="AutoShape 15"/>
          <p:cNvCxnSpPr>
            <a:cxnSpLocks noChangeShapeType="1"/>
            <a:stCxn id="67591" idx="2"/>
            <a:endCxn id="67594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600" name="AutoShape 16"/>
          <p:cNvCxnSpPr>
            <a:cxnSpLocks noChangeShapeType="1"/>
            <a:stCxn id="67590" idx="3"/>
            <a:endCxn id="6759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7601" name="AutoShape 17"/>
          <p:cNvCxnSpPr>
            <a:cxnSpLocks noChangeShapeType="1"/>
            <a:stCxn id="67589" idx="3"/>
            <a:endCxn id="6759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7602" name="AutoShape 18"/>
          <p:cNvCxnSpPr>
            <a:cxnSpLocks noChangeShapeType="1"/>
            <a:stCxn id="67593" idx="0"/>
            <a:endCxn id="6758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pic>
        <p:nvPicPr>
          <p:cNvPr id="67603" name="Picture 19"/>
          <p:cNvPicPr>
            <a:picLocks noChangeAspect="1" noChangeArrowheads="1"/>
          </p:cNvPicPr>
          <p:nvPr/>
        </p:nvPicPr>
        <p:blipFill>
          <a:blip r:embed="rId3" cstate="print"/>
          <a:srcRect b="19398"/>
          <a:stretch>
            <a:fillRect/>
          </a:stretch>
        </p:blipFill>
        <p:spPr bwMode="auto">
          <a:xfrm>
            <a:off x="2552700" y="2894013"/>
            <a:ext cx="4043363" cy="22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7605" name="Rectangle 21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7607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608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8"/>
          <p:cNvSpPr>
            <a:spLocks noChangeArrowheads="1"/>
          </p:cNvSpPr>
          <p:nvPr/>
        </p:nvSpPr>
        <p:spPr bwMode="auto">
          <a:xfrm>
            <a:off x="4371975" y="360838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Image Enhancement</a:t>
            </a:r>
            <a:endParaRPr lang="en-US" sz="3600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69637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69640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69641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69642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69643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69644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69645" name="AutoShape 12"/>
          <p:cNvCxnSpPr>
            <a:cxnSpLocks noChangeShapeType="1"/>
            <a:stCxn id="69644" idx="0"/>
            <a:endCxn id="69637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6" name="AutoShape 13"/>
          <p:cNvCxnSpPr>
            <a:cxnSpLocks noChangeShapeType="1"/>
            <a:stCxn id="69637" idx="0"/>
            <a:endCxn id="69642" idx="2"/>
          </p:cNvCxnSpPr>
          <p:nvPr/>
        </p:nvCxnSpPr>
        <p:spPr bwMode="auto">
          <a:xfrm rot="-5400000">
            <a:off x="1261269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7" name="AutoShape 14"/>
          <p:cNvCxnSpPr>
            <a:cxnSpLocks noChangeShapeType="1"/>
            <a:stCxn id="69643" idx="2"/>
            <a:endCxn id="69641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8" name="AutoShape 15"/>
          <p:cNvCxnSpPr>
            <a:cxnSpLocks noChangeShapeType="1"/>
            <a:stCxn id="69640" idx="2"/>
            <a:endCxn id="69643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49" name="AutoShape 16"/>
          <p:cNvCxnSpPr>
            <a:cxnSpLocks noChangeShapeType="1"/>
            <a:stCxn id="69639" idx="3"/>
            <a:endCxn id="69640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9650" name="AutoShape 17"/>
          <p:cNvCxnSpPr>
            <a:cxnSpLocks noChangeShapeType="1"/>
            <a:stCxn id="69638" idx="3"/>
            <a:endCxn id="69639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9651" name="AutoShape 18"/>
          <p:cNvCxnSpPr>
            <a:cxnSpLocks noChangeShapeType="1"/>
            <a:stCxn id="69642" idx="0"/>
            <a:endCxn id="69638" idx="1"/>
          </p:cNvCxnSpPr>
          <p:nvPr/>
        </p:nvCxnSpPr>
        <p:spPr bwMode="auto">
          <a:xfrm rot="-5400000">
            <a:off x="1576388" y="1917700"/>
            <a:ext cx="77787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69654" name="Picture 24"/>
          <p:cNvPicPr>
            <a:picLocks noChangeAspect="1" noChangeArrowheads="1"/>
          </p:cNvPicPr>
          <p:nvPr/>
        </p:nvPicPr>
        <p:blipFill>
          <a:blip r:embed="rId3" cstate="print"/>
          <a:srcRect l="40881" t="1314" r="19798" b="50453"/>
          <a:stretch>
            <a:fillRect/>
          </a:stretch>
        </p:blipFill>
        <p:spPr bwMode="auto">
          <a:xfrm>
            <a:off x="2397125" y="2860675"/>
            <a:ext cx="2001838" cy="197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9655" name="Picture 27"/>
          <p:cNvPicPr>
            <a:picLocks noChangeAspect="1" noChangeArrowheads="1"/>
          </p:cNvPicPr>
          <p:nvPr/>
        </p:nvPicPr>
        <p:blipFill>
          <a:blip r:embed="rId3" cstate="print"/>
          <a:srcRect l="1335" t="50766" r="59975"/>
          <a:stretch>
            <a:fillRect/>
          </a:stretch>
        </p:blipFill>
        <p:spPr bwMode="auto">
          <a:xfrm>
            <a:off x="4768850" y="2889250"/>
            <a:ext cx="1968500" cy="2017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9657" name="Picture 30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58" name="Rectangle 3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Image Restoration</a:t>
            </a:r>
            <a:endParaRPr lang="en-US" sz="360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1692" name="AutoShape 12"/>
          <p:cNvCxnSpPr>
            <a:cxnSpLocks noChangeShapeType="1"/>
            <a:stCxn id="71691" idx="0"/>
            <a:endCxn id="7168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3" name="AutoShape 13"/>
          <p:cNvCxnSpPr>
            <a:cxnSpLocks noChangeShapeType="1"/>
            <a:stCxn id="71684" idx="0"/>
            <a:endCxn id="7168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4" name="AutoShape 14"/>
          <p:cNvCxnSpPr>
            <a:cxnSpLocks noChangeShapeType="1"/>
            <a:stCxn id="71690" idx="2"/>
            <a:endCxn id="7168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5" name="AutoShape 15"/>
          <p:cNvCxnSpPr>
            <a:cxnSpLocks noChangeShapeType="1"/>
            <a:stCxn id="71687" idx="2"/>
            <a:endCxn id="7169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6" name="AutoShape 16"/>
          <p:cNvCxnSpPr>
            <a:cxnSpLocks noChangeShapeType="1"/>
            <a:stCxn id="71686" idx="3"/>
            <a:endCxn id="7168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697" name="AutoShape 17"/>
          <p:cNvCxnSpPr>
            <a:cxnSpLocks noChangeShapeType="1"/>
            <a:stCxn id="71685" idx="3"/>
            <a:endCxn id="71686" idx="1"/>
          </p:cNvCxnSpPr>
          <p:nvPr/>
        </p:nvCxnSpPr>
        <p:spPr bwMode="auto">
          <a:xfrm>
            <a:off x="424656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698" name="AutoShape 18"/>
          <p:cNvCxnSpPr>
            <a:cxnSpLocks noChangeShapeType="1"/>
            <a:stCxn id="71689" idx="0"/>
            <a:endCxn id="71685" idx="1"/>
          </p:cNvCxnSpPr>
          <p:nvPr/>
        </p:nvCxnSpPr>
        <p:spPr bwMode="auto">
          <a:xfrm rot="-5400000">
            <a:off x="1557338" y="1936750"/>
            <a:ext cx="796925" cy="11144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1701" name="Picture 24"/>
          <p:cNvPicPr>
            <a:picLocks noChangeAspect="1" noChangeArrowheads="1"/>
          </p:cNvPicPr>
          <p:nvPr/>
        </p:nvPicPr>
        <p:blipFill>
          <a:blip r:embed="rId3" cstate="print"/>
          <a:srcRect l="39732" t="50377" r="21088"/>
          <a:stretch>
            <a:fillRect/>
          </a:stretch>
        </p:blipFill>
        <p:spPr bwMode="auto">
          <a:xfrm>
            <a:off x="4321175" y="3765550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02" name="Picture 23"/>
          <p:cNvPicPr>
            <a:picLocks noChangeAspect="1" noChangeArrowheads="1"/>
          </p:cNvPicPr>
          <p:nvPr/>
        </p:nvPicPr>
        <p:blipFill>
          <a:blip r:embed="rId3" cstate="print"/>
          <a:srcRect r="60266" b="50418"/>
          <a:stretch>
            <a:fillRect/>
          </a:stretch>
        </p:blipFill>
        <p:spPr bwMode="auto">
          <a:xfrm>
            <a:off x="2363788" y="2674938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1704" name="Picture 2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05" name="Rectangle 2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Morphological Processing</a:t>
            </a:r>
            <a:endParaRPr lang="en-US" sz="360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3739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3740" name="AutoShape 12"/>
          <p:cNvCxnSpPr>
            <a:cxnSpLocks noChangeShapeType="1"/>
            <a:stCxn id="73739" idx="0"/>
            <a:endCxn id="7373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1" name="AutoShape 13"/>
          <p:cNvCxnSpPr>
            <a:cxnSpLocks noChangeShapeType="1"/>
            <a:stCxn id="73732" idx="0"/>
            <a:endCxn id="7373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2" name="AutoShape 14"/>
          <p:cNvCxnSpPr>
            <a:cxnSpLocks noChangeShapeType="1"/>
            <a:stCxn id="73738" idx="2"/>
            <a:endCxn id="7373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3" name="AutoShape 15"/>
          <p:cNvCxnSpPr>
            <a:cxnSpLocks noChangeShapeType="1"/>
            <a:stCxn id="73735" idx="2"/>
            <a:endCxn id="7373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4" name="AutoShape 16"/>
          <p:cNvCxnSpPr>
            <a:cxnSpLocks noChangeShapeType="1"/>
            <a:stCxn id="73734" idx="3"/>
            <a:endCxn id="73735" idx="0"/>
          </p:cNvCxnSpPr>
          <p:nvPr/>
        </p:nvCxnSpPr>
        <p:spPr bwMode="auto">
          <a:xfrm>
            <a:off x="6624638" y="2095500"/>
            <a:ext cx="110013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3745" name="AutoShape 17"/>
          <p:cNvCxnSpPr>
            <a:cxnSpLocks noChangeShapeType="1"/>
            <a:stCxn id="73733" idx="3"/>
            <a:endCxn id="73734" idx="1"/>
          </p:cNvCxnSpPr>
          <p:nvPr/>
        </p:nvCxnSpPr>
        <p:spPr bwMode="auto">
          <a:xfrm>
            <a:off x="422751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6" name="AutoShape 18"/>
          <p:cNvCxnSpPr>
            <a:cxnSpLocks noChangeShapeType="1"/>
            <a:stCxn id="73737" idx="0"/>
            <a:endCxn id="7373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3749" name="Picture 21"/>
          <p:cNvPicPr>
            <a:picLocks noChangeAspect="1" noChangeArrowheads="1"/>
          </p:cNvPicPr>
          <p:nvPr/>
        </p:nvPicPr>
        <p:blipFill>
          <a:blip r:embed="rId3" cstate="print"/>
          <a:srcRect r="19370"/>
          <a:stretch>
            <a:fillRect/>
          </a:stretch>
        </p:blipFill>
        <p:spPr bwMode="auto">
          <a:xfrm>
            <a:off x="2827338" y="2563813"/>
            <a:ext cx="3460750" cy="316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3751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52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Segmentation</a:t>
            </a:r>
            <a:endParaRPr lang="en-US" sz="36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5788" name="AutoShape 12"/>
          <p:cNvCxnSpPr>
            <a:cxnSpLocks noChangeShapeType="1"/>
            <a:stCxn id="75787" idx="0"/>
            <a:endCxn id="75780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89" name="AutoShape 13"/>
          <p:cNvCxnSpPr>
            <a:cxnSpLocks noChangeShapeType="1"/>
            <a:stCxn id="75780" idx="0"/>
            <a:endCxn id="75785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0" name="AutoShape 14"/>
          <p:cNvCxnSpPr>
            <a:cxnSpLocks noChangeShapeType="1"/>
            <a:stCxn id="75786" idx="2"/>
            <a:endCxn id="7578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1" name="AutoShape 15"/>
          <p:cNvCxnSpPr>
            <a:cxnSpLocks noChangeShapeType="1"/>
            <a:stCxn id="75783" idx="2"/>
            <a:endCxn id="75786" idx="0"/>
          </p:cNvCxnSpPr>
          <p:nvPr/>
        </p:nvCxnSpPr>
        <p:spPr bwMode="auto">
          <a:xfrm rot="5400000">
            <a:off x="7587456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2" name="AutoShape 16"/>
          <p:cNvCxnSpPr>
            <a:cxnSpLocks noChangeShapeType="1"/>
            <a:stCxn id="75782" idx="3"/>
            <a:endCxn id="75783" idx="0"/>
          </p:cNvCxnSpPr>
          <p:nvPr/>
        </p:nvCxnSpPr>
        <p:spPr bwMode="auto">
          <a:xfrm>
            <a:off x="6605588" y="2095500"/>
            <a:ext cx="1119187" cy="777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5793" name="AutoShape 17"/>
          <p:cNvCxnSpPr>
            <a:cxnSpLocks noChangeShapeType="1"/>
            <a:stCxn id="75781" idx="3"/>
            <a:endCxn id="7578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94" name="AutoShape 18"/>
          <p:cNvCxnSpPr>
            <a:cxnSpLocks noChangeShapeType="1"/>
            <a:stCxn id="75785" idx="0"/>
            <a:endCxn id="75781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5797" name="Picture 2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r="21220"/>
          <a:stretch>
            <a:fillRect/>
          </a:stretch>
        </p:blipFill>
        <p:spPr bwMode="auto">
          <a:xfrm>
            <a:off x="2881313" y="2559050"/>
            <a:ext cx="3349625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98" name="Picture 22"/>
          <p:cNvPicPr>
            <a:picLocks noChangeAspect="1" noChangeArrowheads="1"/>
          </p:cNvPicPr>
          <p:nvPr/>
        </p:nvPicPr>
        <p:blipFill>
          <a:blip r:embed="rId3" cstate="print">
            <a:lum bright="-24000" contrast="60000"/>
          </a:blip>
          <a:srcRect t="52643" r="59154"/>
          <a:stretch>
            <a:fillRect/>
          </a:stretch>
        </p:blipFill>
        <p:spPr bwMode="auto">
          <a:xfrm>
            <a:off x="2844800" y="4183063"/>
            <a:ext cx="1736725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5800" name="Picture 2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01" name="Rectangle 2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Object Recognition</a:t>
            </a:r>
            <a:endParaRPr lang="en-US" sz="360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7836" name="AutoShape 12"/>
          <p:cNvCxnSpPr>
            <a:cxnSpLocks noChangeShapeType="1"/>
            <a:stCxn id="77835" idx="0"/>
            <a:endCxn id="77828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7" name="AutoShape 13"/>
          <p:cNvCxnSpPr>
            <a:cxnSpLocks noChangeShapeType="1"/>
            <a:stCxn id="77828" idx="0"/>
            <a:endCxn id="77833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8" name="AutoShape 14"/>
          <p:cNvCxnSpPr>
            <a:cxnSpLocks noChangeShapeType="1"/>
            <a:stCxn id="77834" idx="2"/>
            <a:endCxn id="77832" idx="0"/>
          </p:cNvCxnSpPr>
          <p:nvPr/>
        </p:nvCxnSpPr>
        <p:spPr bwMode="auto">
          <a:xfrm rot="5400000">
            <a:off x="7587456" y="5003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39" name="AutoShape 15"/>
          <p:cNvCxnSpPr>
            <a:cxnSpLocks noChangeShapeType="1"/>
            <a:stCxn id="77831" idx="2"/>
            <a:endCxn id="77834" idx="0"/>
          </p:cNvCxnSpPr>
          <p:nvPr/>
        </p:nvCxnSpPr>
        <p:spPr bwMode="auto">
          <a:xfrm rot="5400000">
            <a:off x="7587456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40" name="AutoShape 16"/>
          <p:cNvCxnSpPr>
            <a:cxnSpLocks noChangeShapeType="1"/>
            <a:stCxn id="77830" idx="3"/>
            <a:endCxn id="7783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7841" name="AutoShape 17"/>
          <p:cNvCxnSpPr>
            <a:cxnSpLocks noChangeShapeType="1"/>
            <a:stCxn id="77829" idx="3"/>
            <a:endCxn id="7783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7842" name="AutoShape 18"/>
          <p:cNvCxnSpPr>
            <a:cxnSpLocks noChangeShapeType="1"/>
            <a:stCxn id="77833" idx="0"/>
            <a:endCxn id="7782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7843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7845" name="Picture 21"/>
          <p:cNvPicPr>
            <a:picLocks noChangeAspect="1" noChangeArrowheads="1"/>
          </p:cNvPicPr>
          <p:nvPr/>
        </p:nvPicPr>
        <p:blipFill>
          <a:blip r:embed="rId3" cstate="print">
            <a:lum bright="-6000" contrast="30000"/>
          </a:blip>
          <a:srcRect l="26077"/>
          <a:stretch>
            <a:fillRect/>
          </a:stretch>
        </p:blipFill>
        <p:spPr bwMode="auto">
          <a:xfrm>
            <a:off x="2790825" y="2668588"/>
            <a:ext cx="352425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7847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48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Representation &amp; Description</a:t>
            </a:r>
            <a:endParaRPr lang="en-US" sz="360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79884" name="AutoShape 12"/>
          <p:cNvCxnSpPr>
            <a:cxnSpLocks noChangeShapeType="1"/>
            <a:stCxn id="79883" idx="0"/>
            <a:endCxn id="79876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5" name="AutoShape 13"/>
          <p:cNvCxnSpPr>
            <a:cxnSpLocks noChangeShapeType="1"/>
            <a:stCxn id="79876" idx="0"/>
            <a:endCxn id="79881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6" name="AutoShape 14"/>
          <p:cNvCxnSpPr>
            <a:cxnSpLocks noChangeShapeType="1"/>
            <a:stCxn id="79882" idx="2"/>
            <a:endCxn id="79880" idx="0"/>
          </p:cNvCxnSpPr>
          <p:nvPr/>
        </p:nvCxnSpPr>
        <p:spPr bwMode="auto">
          <a:xfrm rot="5400000">
            <a:off x="7587456" y="49839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7" name="AutoShape 15"/>
          <p:cNvCxnSpPr>
            <a:cxnSpLocks noChangeShapeType="1"/>
            <a:stCxn id="79879" idx="2"/>
            <a:endCxn id="79882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88" name="AutoShape 16"/>
          <p:cNvCxnSpPr>
            <a:cxnSpLocks noChangeShapeType="1"/>
            <a:stCxn id="79878" idx="3"/>
            <a:endCxn id="79879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9889" name="AutoShape 17"/>
          <p:cNvCxnSpPr>
            <a:cxnSpLocks noChangeShapeType="1"/>
            <a:stCxn id="79877" idx="3"/>
            <a:endCxn id="79878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9890" name="AutoShape 18"/>
          <p:cNvCxnSpPr>
            <a:cxnSpLocks noChangeShapeType="1"/>
            <a:stCxn id="79881" idx="0"/>
            <a:endCxn id="79877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79893" name="Picture 21"/>
          <p:cNvPicPr>
            <a:picLocks noChangeAspect="1" noChangeArrowheads="1"/>
          </p:cNvPicPr>
          <p:nvPr/>
        </p:nvPicPr>
        <p:blipFill>
          <a:blip r:embed="rId3" cstate="print"/>
          <a:srcRect r="25902"/>
          <a:stretch>
            <a:fillRect/>
          </a:stretch>
        </p:blipFill>
        <p:spPr bwMode="auto">
          <a:xfrm>
            <a:off x="3267075" y="2593975"/>
            <a:ext cx="2593975" cy="306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9895" name="Picture 2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896" name="Rectangle 2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479D2F-1A16-42A7-BA63-3CE6E77A96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67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/>
              <a:t>A Simple Image Formation Model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750888" y="1354138"/>
          <a:ext cx="8102600" cy="397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1803240" progId="Equation.DSMT4">
                  <p:embed/>
                </p:oleObj>
              </mc:Choice>
              <mc:Fallback>
                <p:oleObj name="Equation" r:id="rId2" imgW="4012920" imgH="1803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1354138"/>
                        <a:ext cx="8102600" cy="3970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Image Compression</a:t>
            </a:r>
            <a:endParaRPr lang="en-US" sz="360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81932" name="AutoShape 12"/>
          <p:cNvCxnSpPr>
            <a:cxnSpLocks noChangeShapeType="1"/>
            <a:stCxn id="81931" idx="0"/>
            <a:endCxn id="8192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3" name="AutoShape 13"/>
          <p:cNvCxnSpPr>
            <a:cxnSpLocks noChangeShapeType="1"/>
            <a:stCxn id="81924" idx="0"/>
            <a:endCxn id="8192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4" name="AutoShape 14"/>
          <p:cNvCxnSpPr>
            <a:cxnSpLocks noChangeShapeType="1"/>
            <a:stCxn id="81930" idx="2"/>
            <a:endCxn id="8192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5" name="AutoShape 15"/>
          <p:cNvCxnSpPr>
            <a:cxnSpLocks noChangeShapeType="1"/>
            <a:stCxn id="81927" idx="2"/>
            <a:endCxn id="8193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6" name="AutoShape 16"/>
          <p:cNvCxnSpPr>
            <a:cxnSpLocks noChangeShapeType="1"/>
            <a:stCxn id="81926" idx="3"/>
            <a:endCxn id="8192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81937" name="AutoShape 17"/>
          <p:cNvCxnSpPr>
            <a:cxnSpLocks noChangeShapeType="1"/>
            <a:stCxn id="81925" idx="3"/>
            <a:endCxn id="8192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1938" name="AutoShape 18"/>
          <p:cNvCxnSpPr>
            <a:cxnSpLocks noChangeShapeType="1"/>
            <a:stCxn id="81929" idx="0"/>
            <a:endCxn id="81925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81941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5613" y="2628900"/>
            <a:ext cx="3130550" cy="296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Key Stages in Digital Image Processing:</a:t>
            </a:r>
            <a:br>
              <a:rPr lang="en-IE" sz="3600"/>
            </a:br>
            <a:r>
              <a:rPr lang="en-IE" sz="3600"/>
              <a:t>Colour Image Processing</a:t>
            </a:r>
            <a:endParaRPr lang="en-US" sz="360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GB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Acquisition</a:t>
            </a:r>
            <a:endParaRPr 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Restoration</a:t>
            </a:r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Morphological Processing</a:t>
            </a:r>
            <a:endParaRPr lang="en-US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Segmentation</a:t>
            </a:r>
            <a:endParaRPr 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Representation &amp; Description</a:t>
            </a:r>
            <a:endParaRPr lang="en-US" sz="1700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Enhancement</a:t>
            </a:r>
            <a:endParaRPr lang="en-US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/>
              <a:t>Object Recognition</a:t>
            </a:r>
            <a:endParaRPr lang="en-US" sz="1700"/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Problem Domain</a:t>
            </a:r>
            <a:endParaRPr lang="en-US"/>
          </a:p>
        </p:txBody>
      </p:sp>
      <p:cxnSp>
        <p:nvCxnSpPr>
          <p:cNvPr id="83980" name="AutoShape 12"/>
          <p:cNvCxnSpPr>
            <a:cxnSpLocks noChangeShapeType="1"/>
            <a:stCxn id="83979" idx="0"/>
            <a:endCxn id="8397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1" name="AutoShape 13"/>
          <p:cNvCxnSpPr>
            <a:cxnSpLocks noChangeShapeType="1"/>
            <a:stCxn id="83972" idx="0"/>
            <a:endCxn id="8397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2" name="AutoShape 14"/>
          <p:cNvCxnSpPr>
            <a:cxnSpLocks noChangeShapeType="1"/>
            <a:stCxn id="83978" idx="2"/>
            <a:endCxn id="8397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3" name="AutoShape 15"/>
          <p:cNvCxnSpPr>
            <a:cxnSpLocks noChangeShapeType="1"/>
            <a:stCxn id="83975" idx="2"/>
            <a:endCxn id="8397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4" name="AutoShape 16"/>
          <p:cNvCxnSpPr>
            <a:cxnSpLocks noChangeShapeType="1"/>
            <a:stCxn id="83974" idx="3"/>
            <a:endCxn id="83975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83985" name="AutoShape 17"/>
          <p:cNvCxnSpPr>
            <a:cxnSpLocks noChangeShapeType="1"/>
            <a:stCxn id="83973" idx="3"/>
            <a:endCxn id="83974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986" name="AutoShape 18"/>
          <p:cNvCxnSpPr>
            <a:cxnSpLocks noChangeShapeType="1"/>
            <a:stCxn id="83977" idx="0"/>
            <a:endCxn id="8397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Colour Image Processing</a:t>
            </a:r>
            <a:endParaRPr lang="en-US"/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/>
              <a:t>Image Compression</a:t>
            </a:r>
            <a:endParaRPr lang="en-US"/>
          </a:p>
        </p:txBody>
      </p:sp>
      <p:pic>
        <p:nvPicPr>
          <p:cNvPr id="83989" name="Picture 22"/>
          <p:cNvPicPr>
            <a:picLocks noChangeAspect="1" noChangeArrowheads="1"/>
          </p:cNvPicPr>
          <p:nvPr/>
        </p:nvPicPr>
        <p:blipFill>
          <a:blip r:embed="rId3" cstate="print"/>
          <a:srcRect b="26692"/>
          <a:stretch>
            <a:fillRect/>
          </a:stretch>
        </p:blipFill>
        <p:spPr bwMode="auto">
          <a:xfrm>
            <a:off x="2316163" y="2801938"/>
            <a:ext cx="4491037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buFont typeface="Wingdings" pitchFamily="2" charset="2"/>
              <a:buNone/>
            </a:pPr>
            <a:r>
              <a:rPr lang="en-US" sz="5400"/>
              <a:t>			Applications</a:t>
            </a:r>
          </a:p>
          <a:p>
            <a:pPr>
              <a:buFont typeface="Wingdings" pitchFamily="2" charset="2"/>
              <a:buNone/>
            </a:pPr>
            <a:r>
              <a:rPr lang="en-US" sz="5400"/>
              <a:t>				   &amp;</a:t>
            </a:r>
          </a:p>
          <a:p>
            <a:pPr>
              <a:buFont typeface="Wingdings" pitchFamily="2" charset="2"/>
              <a:buNone/>
            </a:pPr>
            <a:r>
              <a:rPr lang="en-US" sz="5400"/>
              <a:t>      Research Topics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Document Handling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3524250"/>
          </a:xfrm>
          <a:ln/>
        </p:spPr>
        <p:txBody>
          <a:bodyPr lIns="92075" tIns="46038" rIns="92075" bIns="46038"/>
          <a:lstStyle/>
          <a:p>
            <a:endParaRPr lang="en-US" sz="2600"/>
          </a:p>
        </p:txBody>
      </p:sp>
      <p:pic>
        <p:nvPicPr>
          <p:cNvPr id="74756" name="Picture 4" descr="intro_fig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5334000" cy="396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Signature Verification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en-US"/>
          </a:p>
        </p:txBody>
      </p:sp>
      <p:pic>
        <p:nvPicPr>
          <p:cNvPr id="75780" name="Picture 4" descr="signa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895600"/>
            <a:ext cx="6705600" cy="17478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Biometrics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4" name="Picture 4" descr="bi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133600"/>
            <a:ext cx="6934200" cy="3870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 sz="4000"/>
              <a:t>Fingerprint Verification / Identification</a:t>
            </a: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en-US"/>
          </a:p>
        </p:txBody>
      </p:sp>
      <p:pic>
        <p:nvPicPr>
          <p:cNvPr id="77828" name="Picture 4" descr="biom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7848600" cy="3890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 sz="4000"/>
              <a:t>Fingerprint Identification Research at UNR</a:t>
            </a: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buClr>
                <a:schemeClr val="tx1"/>
              </a:buClr>
              <a:buFontTx/>
              <a:buChar char=" "/>
            </a:pPr>
            <a:r>
              <a:rPr lang="en-US" sz="2100"/>
              <a:t>           Minutiae</a:t>
            </a:r>
            <a:r>
              <a:rPr lang="en-US"/>
              <a:t>		</a:t>
            </a:r>
            <a:r>
              <a:rPr lang="en-US" sz="2100"/>
              <a:t>	         Matching</a:t>
            </a: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 sz="210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sz="2100"/>
              <a:t>   Delaunay Triangulation</a:t>
            </a:r>
            <a:endParaRPr 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/>
          </a:p>
        </p:txBody>
      </p:sp>
      <p:pic>
        <p:nvPicPr>
          <p:cNvPr id="78852" name="Picture 4" descr="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810000"/>
            <a:ext cx="2590800" cy="2552700"/>
          </a:xfrm>
          <a:prstGeom prst="rect">
            <a:avLst/>
          </a:prstGeom>
          <a:noFill/>
        </p:spPr>
      </p:pic>
      <p:pic>
        <p:nvPicPr>
          <p:cNvPr id="78853" name="Picture 5" descr="minut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14600"/>
            <a:ext cx="2209800" cy="571500"/>
          </a:xfrm>
          <a:prstGeom prst="rect">
            <a:avLst/>
          </a:prstGeom>
          <a:noFill/>
        </p:spPr>
      </p:pic>
      <p:pic>
        <p:nvPicPr>
          <p:cNvPr id="78854" name="Picture 6" descr="verif0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5908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Recognition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6" name="Picture 4" descr="scene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743200"/>
            <a:ext cx="2895600" cy="2895600"/>
          </a:xfrm>
          <a:prstGeom prst="rect">
            <a:avLst/>
          </a:prstGeom>
          <a:noFill/>
        </p:spPr>
      </p:pic>
      <p:pic>
        <p:nvPicPr>
          <p:cNvPr id="79877" name="Picture 5" descr="o4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43200"/>
            <a:ext cx="3657600" cy="279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Recognition Research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Tx/>
              <a:buChar char=" "/>
            </a:pPr>
            <a:r>
              <a:rPr lang="en-US" sz="1900"/>
              <a:t>        reference view 1                                         reference view 2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sz="1900"/>
              <a:t>                                        novel view recognized</a:t>
            </a:r>
          </a:p>
        </p:txBody>
      </p:sp>
      <p:pic>
        <p:nvPicPr>
          <p:cNvPr id="80900" name="Picture 4" descr="o5r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2438400" cy="1625600"/>
          </a:xfrm>
          <a:prstGeom prst="rect">
            <a:avLst/>
          </a:prstGeom>
          <a:noFill/>
        </p:spPr>
      </p:pic>
      <p:pic>
        <p:nvPicPr>
          <p:cNvPr id="80901" name="Picture 5" descr="o5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057400"/>
            <a:ext cx="2438400" cy="1625600"/>
          </a:xfrm>
          <a:prstGeom prst="rect">
            <a:avLst/>
          </a:prstGeom>
          <a:noFill/>
        </p:spPr>
      </p:pic>
      <p:pic>
        <p:nvPicPr>
          <p:cNvPr id="80902" name="Picture 6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4038600"/>
            <a:ext cx="2209800" cy="2014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895602-ADB9-45D7-94CC-1C6D405E25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98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4286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/>
              <a:t>Some Typical Ranges of Reflectance</a:t>
            </a:r>
          </a:p>
        </p:txBody>
      </p:sp>
      <p:sp>
        <p:nvSpPr>
          <p:cNvPr id="11981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28763"/>
            <a:ext cx="8540750" cy="4498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 Reflectance</a:t>
            </a:r>
            <a:endParaRPr lang="en-US" sz="28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>
                <a:effectLst/>
              </a:rPr>
              <a:t>0.01 for black velvet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>
                <a:effectLst/>
              </a:rPr>
              <a:t>0.65 for stainless steel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>
                <a:effectLst/>
              </a:rPr>
              <a:t>0.80 for flat-white wall paint 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>
                <a:effectLst/>
              </a:rPr>
              <a:t>0.90 for silver-plated metal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>
                <a:effectLst/>
              </a:rPr>
              <a:t>0.93 for snow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Indexing into Databases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  <a:noFill/>
          <a:ln/>
        </p:spPr>
        <p:txBody>
          <a:bodyPr lIns="92075" tIns="46038" rIns="92075" bIns="46038"/>
          <a:lstStyle/>
          <a:p>
            <a:r>
              <a:rPr lang="en-US"/>
              <a:t>Shape content</a:t>
            </a:r>
          </a:p>
        </p:txBody>
      </p:sp>
      <p:pic>
        <p:nvPicPr>
          <p:cNvPr id="81924" name="Picture 4" descr="shape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86000"/>
            <a:ext cx="5715000" cy="4094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Indexing into Databases (cont’d)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7772400" cy="3429000"/>
          </a:xfrm>
          <a:noFill/>
          <a:ln/>
        </p:spPr>
        <p:txBody>
          <a:bodyPr lIns="92075" tIns="46038" rIns="92075" bIns="46038"/>
          <a:lstStyle/>
          <a:p>
            <a:r>
              <a:rPr lang="en-US"/>
              <a:t>Color, texture</a:t>
            </a:r>
            <a:endParaRPr lang="en-US" sz="2600"/>
          </a:p>
        </p:txBody>
      </p:sp>
      <p:pic>
        <p:nvPicPr>
          <p:cNvPr id="82948" name="Picture 4" descr="color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7620000" cy="3228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Recognition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Department of Defense (Army, Airforce, Navy)</a:t>
            </a:r>
          </a:p>
        </p:txBody>
      </p:sp>
      <p:pic>
        <p:nvPicPr>
          <p:cNvPr id="83972" name="Picture 4" descr="target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0"/>
            <a:ext cx="2428875" cy="2438400"/>
          </a:xfrm>
          <a:prstGeom prst="rect">
            <a:avLst/>
          </a:prstGeom>
          <a:noFill/>
        </p:spPr>
      </p:pic>
      <p:pic>
        <p:nvPicPr>
          <p:cNvPr id="83973" name="Picture 5" descr="targetr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0"/>
            <a:ext cx="2428875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br>
              <a:rPr lang="en-US" sz="2100" b="1">
                <a:solidFill>
                  <a:schemeClr val="tx2"/>
                </a:solidFill>
                <a:latin typeface="Garamond" pitchFamily="18" charset="0"/>
              </a:rPr>
            </a:br>
            <a:r>
              <a:rPr lang="en-US" sz="2100" b="1">
                <a:solidFill>
                  <a:schemeClr val="tx2"/>
                </a:solidFill>
                <a:latin typeface="Garamond" pitchFamily="18" charset="0"/>
              </a:rPr>
              <a:t>Interpretation of aerial photography is a problem domain in both computer vision and registration.</a:t>
            </a:r>
            <a:endParaRPr lang="en-US" sz="420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84995" name="Picture 3" descr="5873_1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590800"/>
            <a:ext cx="3733800" cy="3733800"/>
          </a:xfrm>
          <a:prstGeom prst="rect">
            <a:avLst/>
          </a:prstGeom>
          <a:noFill/>
        </p:spPr>
      </p:pic>
      <p:sp>
        <p:nvSpPr>
          <p:cNvPr id="84996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Interpretation of Aerial Photography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Autonomous Vehicles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Land, Underwater, Space</a:t>
            </a:r>
          </a:p>
        </p:txBody>
      </p:sp>
      <p:pic>
        <p:nvPicPr>
          <p:cNvPr id="86020" name="Picture 4" descr="piosla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0"/>
            <a:ext cx="3581400" cy="2605088"/>
          </a:xfrm>
          <a:prstGeom prst="rect">
            <a:avLst/>
          </a:prstGeom>
          <a:noFill/>
        </p:spPr>
      </p:pic>
      <p:pic>
        <p:nvPicPr>
          <p:cNvPr id="86022" name="Picture 6" descr="P10502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200400"/>
            <a:ext cx="3276600" cy="245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Monitoring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4" name="Picture 4" descr="traff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19400"/>
            <a:ext cx="3581400" cy="2654300"/>
          </a:xfrm>
          <a:prstGeom prst="rect">
            <a:avLst/>
          </a:prstGeom>
          <a:noFill/>
        </p:spPr>
      </p:pic>
      <p:pic>
        <p:nvPicPr>
          <p:cNvPr id="87045" name="Picture 5" descr="traffic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276600" cy="2681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Detection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8" name="Picture 4" descr="fac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86000"/>
            <a:ext cx="3429000" cy="3429000"/>
          </a:xfrm>
          <a:prstGeom prst="rect">
            <a:avLst/>
          </a:prstGeom>
          <a:noFill/>
        </p:spPr>
      </p:pic>
      <p:pic>
        <p:nvPicPr>
          <p:cNvPr id="88069" name="Picture 5" descr="face_detection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3622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2" name="Picture 4" descr="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81200"/>
            <a:ext cx="7086600" cy="4184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Face Detection/Recognition Research at UNR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6" name="Picture 4" descr="Fig5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3505200" cy="2357438"/>
          </a:xfrm>
          <a:prstGeom prst="rect">
            <a:avLst/>
          </a:prstGeom>
          <a:noFill/>
        </p:spPr>
      </p:pic>
      <p:pic>
        <p:nvPicPr>
          <p:cNvPr id="90117" name="Picture 5" descr="Fig5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828800"/>
            <a:ext cx="3124200" cy="2344738"/>
          </a:xfrm>
          <a:prstGeom prst="rect">
            <a:avLst/>
          </a:prstGeom>
          <a:noFill/>
        </p:spPr>
      </p:pic>
      <p:pic>
        <p:nvPicPr>
          <p:cNvPr id="90118" name="Picture 6" descr="Fig5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4419600"/>
            <a:ext cx="3657600" cy="2205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Facial Expression Recognition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40" name="Picture 4" descr="facial_expr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05000"/>
            <a:ext cx="6400800" cy="4437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B396B9-44C2-42A9-900C-53878E28F5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49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Image Sampling and Quantization</a:t>
            </a:r>
          </a:p>
        </p:txBody>
      </p:sp>
      <p:sp>
        <p:nvSpPr>
          <p:cNvPr id="12493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04913"/>
            <a:ext cx="551815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0238" y="1089025"/>
            <a:ext cx="1465262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7" name="AutoShape 9"/>
          <p:cNvSpPr>
            <a:spLocks noChangeArrowheads="1"/>
          </p:cNvSpPr>
          <p:nvPr/>
        </p:nvSpPr>
        <p:spPr bwMode="auto">
          <a:xfrm>
            <a:off x="0" y="4214813"/>
            <a:ext cx="1385888" cy="823912"/>
          </a:xfrm>
          <a:prstGeom prst="wedgeRoundRectCallout">
            <a:avLst>
              <a:gd name="adj1" fmla="val 80926"/>
              <a:gd name="adj2" fmla="val 9605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rgbClr val="FF9933"/>
                </a:solidFill>
              </a:rPr>
              <a:t>Digitizing the coordinate values</a:t>
            </a:r>
          </a:p>
        </p:txBody>
      </p:sp>
      <p:sp>
        <p:nvSpPr>
          <p:cNvPr id="124938" name="AutoShape 10"/>
          <p:cNvSpPr>
            <a:spLocks noChangeArrowheads="1"/>
          </p:cNvSpPr>
          <p:nvPr/>
        </p:nvSpPr>
        <p:spPr bwMode="auto">
          <a:xfrm>
            <a:off x="7339013" y="4924425"/>
            <a:ext cx="1385887" cy="823913"/>
          </a:xfrm>
          <a:prstGeom prst="wedgeRoundRectCallout">
            <a:avLst>
              <a:gd name="adj1" fmla="val -127319"/>
              <a:gd name="adj2" fmla="val 2842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rgbClr val="FF9933"/>
                </a:solidFill>
              </a:rPr>
              <a:t>Digitizing the amplitude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7" grpId="0" animBg="1"/>
      <p:bldP spid="1249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Face Tracking</a:t>
            </a:r>
          </a:p>
        </p:txBody>
      </p:sp>
      <p:pic>
        <p:nvPicPr>
          <p:cNvPr id="92167" name="geor.mpa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04800" y="2362200"/>
            <a:ext cx="3733800" cy="2800350"/>
          </a:xfrm>
          <a:ln/>
        </p:spPr>
      </p:pic>
      <p:graphicFrame>
        <p:nvGraphicFramePr>
          <p:cNvPr id="92165" name="Rectangle 5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0" imgH="0" progId="">
                  <p:embed/>
                </p:oleObj>
              </mc:Choice>
              <mc:Fallback>
                <p:oleObj name="Clip" r:id="rId5" imgW="0" imgH="0" progId="">
                  <p:embed/>
                  <p:pic>
                    <p:nvPicPr>
                      <p:cNvPr id="0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9" name="geormotion.mpa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419600" y="2362200"/>
            <a:ext cx="3733800" cy="280035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92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16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16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2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2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169"/>
                  </p:tgtEl>
                </p:cond>
              </p:nextCondLst>
            </p:seq>
            <p:video fullScrn="1"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16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Tracking (cont’d)</a:t>
            </a:r>
          </a:p>
        </p:txBody>
      </p:sp>
      <p:pic>
        <p:nvPicPr>
          <p:cNvPr id="93190" name="georres.mpa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8600" y="2209800"/>
            <a:ext cx="3810000" cy="2857500"/>
          </a:xfrm>
          <a:ln/>
        </p:spPr>
      </p:pic>
      <p:pic>
        <p:nvPicPr>
          <p:cNvPr id="93192" name="georskin.mpa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343400" y="2209800"/>
            <a:ext cx="3810000" cy="28575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3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90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9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3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3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92"/>
                  </p:tgtEl>
                </p:cond>
              </p:nextCondLst>
            </p:seq>
            <p:video fullScrn="1"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9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Gesture Recognition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48600" cy="1143000"/>
          </a:xfrm>
        </p:spPr>
        <p:txBody>
          <a:bodyPr/>
          <a:lstStyle/>
          <a:p>
            <a:r>
              <a:rPr lang="en-US" sz="2600"/>
              <a:t>Smart Human-Computer User Interfaces</a:t>
            </a:r>
          </a:p>
          <a:p>
            <a:r>
              <a:rPr lang="en-US" sz="2600"/>
              <a:t>Sign Language Recognition</a:t>
            </a:r>
          </a:p>
        </p:txBody>
      </p:sp>
      <p:pic>
        <p:nvPicPr>
          <p:cNvPr id="94213" name="any.mov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3124200"/>
            <a:ext cx="3733800" cy="280035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4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4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2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421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Activity Recognition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6" name="Picture 4" descr="Motif_BagExcha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90800"/>
            <a:ext cx="7924800" cy="30051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Medical Applications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/>
              <a:t>           skin cancer			       breast cancer</a:t>
            </a:r>
          </a:p>
        </p:txBody>
      </p:sp>
      <p:pic>
        <p:nvPicPr>
          <p:cNvPr id="96260" name="Picture 4" descr="canc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14600"/>
            <a:ext cx="3065463" cy="3352800"/>
          </a:xfrm>
          <a:prstGeom prst="rect">
            <a:avLst/>
          </a:prstGeom>
          <a:noFill/>
        </p:spPr>
      </p:pic>
      <p:pic>
        <p:nvPicPr>
          <p:cNvPr id="96261" name="Picture 5" descr="m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438400"/>
            <a:ext cx="25019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 anchor="ctr"/>
          <a:lstStyle/>
          <a:p>
            <a:r>
              <a:rPr lang="en-US"/>
              <a:t>Morphing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pic>
        <p:nvPicPr>
          <p:cNvPr id="98308" name="Picture 4" descr="morph1"/>
          <p:cNvPicPr>
            <a:picLocks noChangeAspect="1"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2895600" y="3962400"/>
            <a:ext cx="3505200" cy="2447925"/>
          </a:xfrm>
          <a:prstGeom prst="rect">
            <a:avLst/>
          </a:prstGeom>
          <a:noFill/>
        </p:spPr>
      </p:pic>
      <p:pic>
        <p:nvPicPr>
          <p:cNvPr id="98309" name="Picture 5" descr="morp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81200"/>
            <a:ext cx="5081588" cy="1789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Inserting Artificial Objects into a Scene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2" name="Picture 4" descr="teapot-fa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743200"/>
            <a:ext cx="4191000" cy="3452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-174168"/>
            <a:ext cx="8540750" cy="1143000"/>
          </a:xfrm>
        </p:spPr>
        <p:txBody>
          <a:bodyPr/>
          <a:lstStyle/>
          <a:p>
            <a:r>
              <a:rPr lang="en-US" sz="3800" dirty="0"/>
              <a:t>Companies In this Field In India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683" y="947058"/>
            <a:ext cx="8540750" cy="4498975"/>
          </a:xfrm>
        </p:spPr>
        <p:txBody>
          <a:bodyPr/>
          <a:lstStyle/>
          <a:p>
            <a:r>
              <a:rPr lang="en-US" sz="2600" dirty="0"/>
              <a:t>Sarnoff Corporation</a:t>
            </a:r>
          </a:p>
          <a:p>
            <a:r>
              <a:rPr lang="en-US" sz="2600" dirty="0" err="1"/>
              <a:t>Kritikal</a:t>
            </a:r>
            <a:r>
              <a:rPr lang="en-US" sz="2600" dirty="0"/>
              <a:t> Solutions</a:t>
            </a:r>
          </a:p>
          <a:p>
            <a:r>
              <a:rPr lang="en-US" sz="2600" dirty="0"/>
              <a:t>National Instruments</a:t>
            </a:r>
          </a:p>
          <a:p>
            <a:r>
              <a:rPr lang="en-US" sz="2600" dirty="0"/>
              <a:t>GE  Laboratories </a:t>
            </a:r>
          </a:p>
          <a:p>
            <a:r>
              <a:rPr lang="en-US" sz="2600" dirty="0" err="1"/>
              <a:t>Ittiam</a:t>
            </a:r>
            <a:r>
              <a:rPr lang="en-US" sz="2600" dirty="0"/>
              <a:t>, Bangalore</a:t>
            </a:r>
          </a:p>
          <a:p>
            <a:r>
              <a:rPr lang="en-US" sz="2600" dirty="0" err="1"/>
              <a:t>Interra</a:t>
            </a:r>
            <a:r>
              <a:rPr lang="en-US" sz="2600" dirty="0"/>
              <a:t> Systems, </a:t>
            </a:r>
            <a:r>
              <a:rPr lang="en-US" sz="2600" dirty="0" err="1"/>
              <a:t>Noida</a:t>
            </a:r>
            <a:endParaRPr lang="en-US" sz="2600" dirty="0"/>
          </a:p>
          <a:p>
            <a:r>
              <a:rPr lang="en-US" sz="2600" dirty="0"/>
              <a:t>Yahoo India (Multimedia Searching)</a:t>
            </a:r>
          </a:p>
          <a:p>
            <a:r>
              <a:rPr lang="en-US" sz="2600" dirty="0" err="1"/>
              <a:t>nVidia</a:t>
            </a:r>
            <a:r>
              <a:rPr lang="en-US" sz="2600" dirty="0"/>
              <a:t> Graphics, </a:t>
            </a:r>
            <a:r>
              <a:rPr lang="en-US" sz="2600" dirty="0" err="1"/>
              <a:t>Pune</a:t>
            </a:r>
            <a:r>
              <a:rPr lang="en-US" sz="2600" dirty="0"/>
              <a:t> (have high requirements)</a:t>
            </a:r>
          </a:p>
          <a:p>
            <a:r>
              <a:rPr lang="en-US" sz="2600" dirty="0"/>
              <a:t>Microsoft research</a:t>
            </a:r>
          </a:p>
          <a:p>
            <a:r>
              <a:rPr lang="en-US" sz="2600" dirty="0"/>
              <a:t>DRDO labs</a:t>
            </a:r>
          </a:p>
          <a:p>
            <a:r>
              <a:rPr lang="en-US" sz="2600" dirty="0"/>
              <a:t>ISRO labs</a:t>
            </a:r>
          </a:p>
          <a:p>
            <a:r>
              <a:rPr lang="en-US" sz="2600" dirty="0"/>
              <a:t>…</a:t>
            </a:r>
          </a:p>
          <a:p>
            <a:endParaRPr lang="en-US" sz="2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36" y="2830289"/>
            <a:ext cx="8540750" cy="1143000"/>
          </a:xfrm>
        </p:spPr>
        <p:txBody>
          <a:bodyPr/>
          <a:lstStyle/>
          <a:p>
            <a:r>
              <a:rPr lang="en-US" sz="3800" dirty="0"/>
              <a:t>Neighborhood Operations in Images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514A-739D-43D9-A67A-A9E2678F0267}" type="slidenum">
              <a:rPr lang="en-US"/>
              <a:pPr/>
              <a:t>49</a:t>
            </a:fld>
            <a:endParaRPr lang="en-US"/>
          </a:p>
        </p:txBody>
      </p:sp>
      <p:sp>
        <p:nvSpPr>
          <p:cNvPr id="153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360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658813" y="1600200"/>
            <a:ext cx="8540750" cy="4498975"/>
          </a:xfrm>
          <a:noFill/>
          <a:ln/>
        </p:spPr>
        <p:txBody>
          <a:bodyPr/>
          <a:lstStyle/>
          <a:p>
            <a:r>
              <a:rPr lang="en-US" sz="2400">
                <a:effectLst/>
              </a:rPr>
              <a:t>Neighborhood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Adjacency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Connectivity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Paths</a:t>
            </a:r>
          </a:p>
          <a:p>
            <a:endParaRPr lang="en-US" sz="2400">
              <a:effectLst/>
            </a:endParaRPr>
          </a:p>
          <a:p>
            <a:r>
              <a:rPr lang="en-US" sz="2400">
                <a:effectLst/>
              </a:rPr>
              <a:t>Regions and boundaries</a:t>
            </a:r>
          </a:p>
          <a:p>
            <a:endParaRPr lang="en-US" sz="2400" i="1">
              <a:effectLst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83E638-85CB-4204-9C05-831642A384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59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Image Sampling and Quantization</a:t>
            </a:r>
          </a:p>
        </p:txBody>
      </p:sp>
      <p:pic>
        <p:nvPicPr>
          <p:cNvPr id="25605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11288" y="1600200"/>
            <a:ext cx="6319837" cy="4498975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DB920-20ED-4FEE-A46C-46F9BA65A589}" type="slidenum">
              <a:rPr lang="en-US"/>
              <a:pPr/>
              <a:t>50</a:t>
            </a:fld>
            <a:endParaRPr lang="en-US"/>
          </a:p>
        </p:txBody>
      </p:sp>
      <p:sp>
        <p:nvSpPr>
          <p:cNvPr id="15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2582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b="1">
                <a:effectLst/>
              </a:rPr>
              <a:t>Neighbors </a:t>
            </a:r>
            <a:r>
              <a:rPr lang="en-US" sz="2800">
                <a:effectLst/>
              </a:rPr>
              <a:t>of a pixel p at coordinates (x,y) 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endParaRPr lang="en-US" sz="280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>
                <a:effectLst/>
              </a:rPr>
              <a:t> </a:t>
            </a:r>
            <a:r>
              <a:rPr lang="en-US" sz="2800" b="1">
                <a:effectLst/>
              </a:rPr>
              <a:t>4-neighbors of p</a:t>
            </a:r>
            <a:r>
              <a:rPr lang="en-US" sz="2800">
                <a:effectLst/>
              </a:rPr>
              <a:t>, denoted by </a:t>
            </a:r>
            <a:r>
              <a:rPr lang="en-US" sz="2800" b="1">
                <a:effectLst/>
              </a:rPr>
              <a:t>N</a:t>
            </a:r>
            <a:r>
              <a:rPr lang="en-US" sz="2800" b="1" baseline="-25000">
                <a:effectLst/>
              </a:rPr>
              <a:t>4</a:t>
            </a:r>
            <a:r>
              <a:rPr lang="en-US" sz="2800" b="1">
                <a:effectLst/>
              </a:rPr>
              <a:t>(p)</a:t>
            </a:r>
            <a:r>
              <a:rPr 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en-US" sz="2800">
                <a:effectLst/>
              </a:rPr>
              <a:t>    (x-1, y), (x+1, y), (x,y-1), and (x, y+1).</a:t>
            </a:r>
          </a:p>
          <a:p>
            <a:pPr>
              <a:lnSpc>
                <a:spcPct val="80000"/>
              </a:lnSpc>
            </a:pPr>
            <a:endParaRPr lang="en-US" sz="2800" i="1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>
                <a:effectLst/>
              </a:rPr>
              <a:t> 4 diagonal neighbors of p</a:t>
            </a:r>
            <a:r>
              <a:rPr lang="en-US" sz="2800">
                <a:effectLst/>
              </a:rPr>
              <a:t>, denoted by </a:t>
            </a:r>
            <a:r>
              <a:rPr lang="en-US" sz="2800" b="1">
                <a:effectLst/>
              </a:rPr>
              <a:t>N</a:t>
            </a:r>
            <a:r>
              <a:rPr lang="en-US" sz="2800" b="1" baseline="-25000">
                <a:effectLst/>
              </a:rPr>
              <a:t>D</a:t>
            </a:r>
            <a:r>
              <a:rPr lang="en-US" sz="2800" b="1">
                <a:effectLst/>
              </a:rPr>
              <a:t>(p)</a:t>
            </a:r>
            <a:r>
              <a:rPr 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en-US" sz="2800">
                <a:effectLst/>
              </a:rPr>
              <a:t>    (x-1, y-1), (x+1, y+1), (x+1,y-1), and (x-1, y+1).</a:t>
            </a:r>
          </a:p>
          <a:p>
            <a:pPr>
              <a:lnSpc>
                <a:spcPct val="80000"/>
              </a:lnSpc>
            </a:pPr>
            <a:endParaRPr lang="en-US" sz="2800" i="1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>
                <a:effectLst/>
                <a:cs typeface="Tahoma" pitchFamily="34" charset="0"/>
              </a:rPr>
              <a:t> 8 neighbors of p</a:t>
            </a:r>
            <a:r>
              <a:rPr lang="en-US" sz="2800">
                <a:effectLst/>
                <a:cs typeface="Tahoma" pitchFamily="34" charset="0"/>
              </a:rPr>
              <a:t>, denoted </a:t>
            </a:r>
            <a:r>
              <a:rPr lang="en-US" sz="2800" b="1">
                <a:effectLst/>
                <a:cs typeface="Tahoma" pitchFamily="34" charset="0"/>
              </a:rPr>
              <a:t>N</a:t>
            </a:r>
            <a:r>
              <a:rPr lang="en-US" sz="2800" b="1" baseline="-25000">
                <a:effectLst/>
                <a:cs typeface="Tahoma" pitchFamily="34" charset="0"/>
              </a:rPr>
              <a:t>8</a:t>
            </a:r>
            <a:r>
              <a:rPr lang="en-US" sz="2800" b="1">
                <a:effectLst/>
                <a:cs typeface="Tahoma" pitchFamily="34" charset="0"/>
              </a:rPr>
              <a:t>(p)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>
                <a:effectLst/>
                <a:cs typeface="Tahoma" pitchFamily="34" charset="0"/>
              </a:rPr>
              <a:t>     N</a:t>
            </a:r>
            <a:r>
              <a:rPr lang="en-US" sz="2800" baseline="-25000">
                <a:effectLst/>
                <a:cs typeface="Tahoma" pitchFamily="34" charset="0"/>
              </a:rPr>
              <a:t>8</a:t>
            </a:r>
            <a:r>
              <a:rPr lang="en-US" sz="2800">
                <a:effectLst/>
                <a:cs typeface="Tahoma" pitchFamily="34" charset="0"/>
              </a:rPr>
              <a:t>(p) = </a:t>
            </a:r>
            <a:r>
              <a:rPr lang="en-US" sz="2800">
                <a:effectLst/>
              </a:rPr>
              <a:t>N</a:t>
            </a:r>
            <a:r>
              <a:rPr lang="en-US" sz="2800" baseline="-25000">
                <a:effectLst/>
              </a:rPr>
              <a:t>4</a:t>
            </a:r>
            <a:r>
              <a:rPr lang="en-US" sz="2800">
                <a:effectLst/>
              </a:rPr>
              <a:t>(p) </a:t>
            </a:r>
            <a:r>
              <a:rPr lang="en-US" sz="2800">
                <a:effectLst/>
                <a:cs typeface="Tahoma" pitchFamily="34" charset="0"/>
              </a:rPr>
              <a:t>U </a:t>
            </a:r>
            <a:r>
              <a:rPr lang="en-US" sz="2800">
                <a:effectLst/>
              </a:rPr>
              <a:t>N</a:t>
            </a:r>
            <a:r>
              <a:rPr lang="en-US" sz="2800" baseline="-25000">
                <a:effectLst/>
              </a:rPr>
              <a:t>D</a:t>
            </a:r>
            <a:r>
              <a:rPr lang="en-US" sz="2800">
                <a:effectLst/>
              </a:rPr>
              <a:t>(p)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D47B-FA5E-4474-BEA9-0AF0DE41DA4F}" type="slidenum">
              <a:rPr lang="en-US"/>
              <a:pPr/>
              <a:t>51</a:t>
            </a:fld>
            <a:endParaRPr lang="en-US"/>
          </a:p>
        </p:txBody>
      </p:sp>
      <p:sp>
        <p:nvSpPr>
          <p:cNvPr id="15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565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Adjacency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Let V be the set of intensity values </a:t>
            </a: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>
                <a:effectLst/>
              </a:rPr>
              <a:t>4-adjacency</a:t>
            </a:r>
            <a:r>
              <a:rPr lang="en-US" sz="2400">
                <a:effectLst/>
              </a:rPr>
              <a:t>: Two pixels p and q with values from V are 4-adjacent if q is in the set N</a:t>
            </a:r>
            <a:r>
              <a:rPr lang="en-US" sz="2400" baseline="-25000">
                <a:effectLst/>
              </a:rPr>
              <a:t>4</a:t>
            </a:r>
            <a:r>
              <a:rPr lang="en-US" sz="2400">
                <a:effectLst/>
              </a:rPr>
              <a:t>(p).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>
                <a:effectLst/>
              </a:rPr>
              <a:t>8-adjacency</a:t>
            </a:r>
            <a:r>
              <a:rPr lang="en-US" sz="2400">
                <a:effectLst/>
              </a:rPr>
              <a:t>: Two pixels p and q with values from V are 8-adjacent if q is in the set N</a:t>
            </a:r>
            <a:r>
              <a:rPr lang="en-US" sz="2400" baseline="-25000">
                <a:effectLst/>
              </a:rPr>
              <a:t>8</a:t>
            </a:r>
            <a:r>
              <a:rPr lang="en-US" sz="2400">
                <a:effectLst/>
              </a:rPr>
              <a:t>(p).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CEBF-E188-4C4C-83FB-85CD04EF83C3}" type="slidenum">
              <a:rPr lang="en-US"/>
              <a:pPr/>
              <a:t>52</a:t>
            </a:fld>
            <a:endParaRPr lang="en-US"/>
          </a:p>
        </p:txBody>
      </p:sp>
      <p:sp>
        <p:nvSpPr>
          <p:cNvPr id="156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667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 dirty="0">
                <a:effectLst/>
              </a:rPr>
              <a:t>Adjacency</a:t>
            </a:r>
          </a:p>
          <a:p>
            <a:pPr>
              <a:buFont typeface="Arial" pitchFamily="34" charset="0"/>
              <a:buNone/>
            </a:pPr>
            <a:r>
              <a:rPr lang="en-US" sz="2400" dirty="0">
                <a:effectLst/>
              </a:rPr>
              <a:t>    Let V be the set of intensity values </a:t>
            </a: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effectLst/>
              </a:rPr>
              <a:t>m-adjacency</a:t>
            </a:r>
            <a:r>
              <a:rPr lang="en-US" sz="2400" dirty="0">
                <a:effectLst/>
              </a:rPr>
              <a:t>: Two pixels p and q with values from V are m-adjacent if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(</a:t>
            </a:r>
            <a:r>
              <a:rPr lang="en-US" sz="2000" dirty="0" err="1">
                <a:effectLst/>
              </a:rPr>
              <a:t>i</a:t>
            </a:r>
            <a:r>
              <a:rPr lang="en-US" sz="2000" dirty="0">
                <a:effectLst/>
              </a:rPr>
              <a:t>) q is in the set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(p), or</a:t>
            </a:r>
          </a:p>
          <a:p>
            <a:pPr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effectLst/>
              </a:rPr>
              <a:t>    (ii) q is in the set N</a:t>
            </a:r>
            <a:r>
              <a:rPr lang="en-US" sz="2000" baseline="-25000" dirty="0">
                <a:effectLst/>
              </a:rPr>
              <a:t>D</a:t>
            </a:r>
            <a:r>
              <a:rPr lang="en-US" sz="2000" dirty="0">
                <a:effectLst/>
              </a:rPr>
              <a:t>(p) and the set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 </a:t>
            </a:r>
            <a: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  <a:t>∩</a:t>
            </a:r>
            <a:r>
              <a:rPr lang="en-US" sz="2000" dirty="0">
                <a:effectLst/>
              </a:rPr>
              <a:t> N</a:t>
            </a:r>
            <a:r>
              <a:rPr lang="en-US" sz="2000" baseline="-25000" dirty="0">
                <a:effectLst/>
              </a:rPr>
              <a:t>4</a:t>
            </a:r>
            <a:r>
              <a:rPr lang="en-US" sz="2000" dirty="0">
                <a:effectLst/>
              </a:rPr>
              <a:t>(p) has no pixels whose values are from V.</a:t>
            </a:r>
          </a:p>
          <a:p>
            <a:pPr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buFont typeface="Wingdings" pitchFamily="2" charset="2"/>
              <a:buChar char="Ø"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9A3E-9DD2-4467-BA91-99DB56F4B3DB}" type="slidenum">
              <a:rPr lang="en-US"/>
              <a:pPr/>
              <a:t>53</a:t>
            </a:fld>
            <a:endParaRPr lang="en-US"/>
          </a:p>
        </p:txBody>
      </p:sp>
      <p:sp>
        <p:nvSpPr>
          <p:cNvPr id="15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8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301625" y="1600200"/>
            <a:ext cx="8540750" cy="475705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effectLst/>
              </a:rPr>
              <a:t>Path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A (digital) path (or curve) from pixel p with coordinates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 to pixel q with coordinates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 is a sequence of distinct pixels with coordinates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     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), (x</a:t>
            </a:r>
            <a:r>
              <a:rPr lang="en-US" sz="2000" baseline="-25000" dirty="0">
                <a:effectLst/>
              </a:rPr>
              <a:t>1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1</a:t>
            </a:r>
            <a:r>
              <a:rPr lang="en-US" sz="2000" dirty="0">
                <a:effectLst/>
              </a:rPr>
              <a:t>), …,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effectLst/>
              </a:rPr>
              <a:t>    Where (x</a:t>
            </a:r>
            <a:r>
              <a:rPr lang="en-US" sz="2000" baseline="-25000" dirty="0">
                <a:effectLst/>
              </a:rPr>
              <a:t>i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i</a:t>
            </a:r>
            <a:r>
              <a:rPr lang="en-US" sz="2000" dirty="0">
                <a:effectLst/>
              </a:rPr>
              <a:t>) and (x</a:t>
            </a:r>
            <a:r>
              <a:rPr lang="en-US" sz="2000" baseline="-25000" dirty="0">
                <a:effectLst/>
              </a:rPr>
              <a:t>i-1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i-1</a:t>
            </a:r>
            <a:r>
              <a:rPr lang="en-US" sz="2000" dirty="0">
                <a:effectLst/>
              </a:rPr>
              <a:t>) are adjacent for 1 </a:t>
            </a:r>
            <a:r>
              <a:rPr lang="en-US" sz="2000" dirty="0">
                <a:effectLst/>
                <a:cs typeface="Tahoma" pitchFamily="34" charset="0"/>
              </a:rPr>
              <a:t>≤ </a:t>
            </a:r>
            <a:r>
              <a:rPr lang="en-US" sz="2000" dirty="0" err="1">
                <a:effectLst/>
                <a:cs typeface="Tahoma" pitchFamily="34" charset="0"/>
              </a:rPr>
              <a:t>i</a:t>
            </a:r>
            <a:r>
              <a:rPr lang="en-US" sz="2000" dirty="0">
                <a:effectLst/>
                <a:cs typeface="Tahoma" pitchFamily="34" charset="0"/>
              </a:rPr>
              <a:t> ≤ n.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Here </a:t>
            </a:r>
            <a:r>
              <a:rPr lang="en-US" sz="2000" i="1" dirty="0">
                <a:effectLst/>
              </a:rPr>
              <a:t>n </a:t>
            </a:r>
            <a:r>
              <a:rPr lang="en-US" sz="2000" dirty="0">
                <a:effectLst/>
              </a:rPr>
              <a:t>is the </a:t>
            </a:r>
            <a:r>
              <a:rPr lang="en-US" sz="2000" i="1" dirty="0">
                <a:effectLst/>
              </a:rPr>
              <a:t>length </a:t>
            </a:r>
            <a:r>
              <a:rPr lang="en-US" sz="2000" dirty="0">
                <a:effectLst/>
              </a:rPr>
              <a:t>of the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If (x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, y</a:t>
            </a:r>
            <a:r>
              <a:rPr lang="en-US" sz="2000" baseline="-25000" dirty="0">
                <a:effectLst/>
              </a:rPr>
              <a:t>0</a:t>
            </a:r>
            <a:r>
              <a:rPr lang="en-US" sz="2000" dirty="0">
                <a:effectLst/>
              </a:rPr>
              <a:t>) = (</a:t>
            </a:r>
            <a:r>
              <a:rPr lang="en-US" sz="2000" dirty="0" err="1">
                <a:effectLst/>
              </a:rPr>
              <a:t>x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, </a:t>
            </a:r>
            <a:r>
              <a:rPr lang="en-US" sz="2000" dirty="0" err="1">
                <a:effectLst/>
              </a:rPr>
              <a:t>y</a:t>
            </a:r>
            <a:r>
              <a:rPr lang="en-US" sz="2000" baseline="-25000" dirty="0" err="1">
                <a:effectLst/>
              </a:rPr>
              <a:t>n</a:t>
            </a:r>
            <a:r>
              <a:rPr lang="en-US" sz="2000" dirty="0">
                <a:effectLst/>
              </a:rPr>
              <a:t>), the path is </a:t>
            </a:r>
            <a:r>
              <a:rPr lang="en-US" sz="2000" b="1" i="1" dirty="0">
                <a:effectLst/>
              </a:rPr>
              <a:t>closed</a:t>
            </a:r>
            <a:r>
              <a:rPr lang="en-US" sz="2000" dirty="0">
                <a:effectLst/>
              </a:rPr>
              <a:t>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>
                <a:effectLst/>
              </a:rPr>
              <a:t>We can define 4-, 8-, and m-paths based on the type of adjacency used.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2A6C2-EEC2-4E32-99A9-2109888A5286}" type="slidenum">
              <a:rPr lang="en-US"/>
              <a:pPr/>
              <a:t>54</a:t>
            </a:fld>
            <a:endParaRPr lang="en-US"/>
          </a:p>
        </p:txBody>
      </p:sp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8727" name="Rectangle 7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58728" name="Text Box 8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7BF3-7342-445C-9225-D256FD5342D0}" type="slidenum">
              <a:rPr lang="en-US"/>
              <a:pPr/>
              <a:t>55</a:t>
            </a:fld>
            <a:endParaRPr lang="en-US"/>
          </a:p>
        </p:txBody>
      </p:sp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974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59750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5" name="Line 11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8" name="Text Box 14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6157-ED4A-422F-8FA5-22935132D8ED}" type="slidenum">
              <a:rPr lang="en-US"/>
              <a:pPr/>
              <a:t>56</a:t>
            </a:fld>
            <a:endParaRPr lang="en-US"/>
          </a:p>
        </p:txBody>
      </p:sp>
      <p:sp>
        <p:nvSpPr>
          <p:cNvPr id="160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0772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0   1   1             0   1   1                 0   1   1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0   2   0             0   2   0                 0   2   0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0   0   1             0   0   1                 0   0   1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0779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FCFDC-1226-4AB2-B323-A2B4AF0807B0}" type="slidenum">
              <a:rPr lang="en-US"/>
              <a:pPr/>
              <a:t>57</a:t>
            </a:fld>
            <a:endParaRPr lang="en-US"/>
          </a:p>
        </p:txBody>
      </p:sp>
      <p:sp>
        <p:nvSpPr>
          <p:cNvPr id="162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2820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1,1</a:t>
            </a:r>
            <a:r>
              <a:rPr lang="en-US"/>
              <a:t>  1</a:t>
            </a:r>
            <a:r>
              <a:rPr lang="en-US" sz="800"/>
              <a:t>1,2</a:t>
            </a:r>
            <a:r>
              <a:rPr lang="en-US"/>
              <a:t>  1</a:t>
            </a:r>
            <a:r>
              <a:rPr lang="en-US" sz="800"/>
              <a:t>1,3</a:t>
            </a:r>
            <a:r>
              <a:rPr lang="en-US"/>
              <a:t>            0   1   1                 0   1   1</a:t>
            </a:r>
          </a:p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2,1</a:t>
            </a:r>
            <a:r>
              <a:rPr lang="en-US"/>
              <a:t>  2</a:t>
            </a:r>
            <a:r>
              <a:rPr lang="en-US" sz="800"/>
              <a:t>2,2</a:t>
            </a:r>
            <a:r>
              <a:rPr lang="en-US"/>
              <a:t>  0</a:t>
            </a:r>
            <a:r>
              <a:rPr lang="en-US" sz="800"/>
              <a:t>2,3</a:t>
            </a:r>
            <a:r>
              <a:rPr lang="en-US"/>
              <a:t>            0   2   0                 0   2   0</a:t>
            </a:r>
          </a:p>
          <a:p>
            <a:pPr>
              <a:buFont typeface="Arial" pitchFamily="34" charset="0"/>
              <a:buNone/>
            </a:pPr>
            <a:r>
              <a:rPr lang="en-US"/>
              <a:t>0</a:t>
            </a:r>
            <a:r>
              <a:rPr lang="en-US" sz="800"/>
              <a:t>3,1</a:t>
            </a:r>
            <a:r>
              <a:rPr lang="en-US"/>
              <a:t>  0</a:t>
            </a:r>
            <a:r>
              <a:rPr lang="en-US" sz="800"/>
              <a:t>3,2</a:t>
            </a:r>
            <a:r>
              <a:rPr lang="en-US"/>
              <a:t>  1</a:t>
            </a:r>
            <a:r>
              <a:rPr lang="en-US" sz="800"/>
              <a:t>3,3</a:t>
            </a:r>
            <a:r>
              <a:rPr lang="en-US"/>
              <a:t>            0   0   1                 0   0   1</a:t>
            </a:r>
          </a:p>
          <a:p>
            <a:pPr>
              <a:buFont typeface="Arial" pitchFamily="34" charset="0"/>
              <a:buNone/>
            </a:pPr>
            <a:endParaRPr lang="en-US"/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2822" name="Line 6"/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3" name="Line 7"/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4" name="Line 8"/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5" name="Line 9"/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6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2828" name="Line 12"/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9" name="Line 13"/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0" name="Line 14"/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31813" y="4214813"/>
            <a:ext cx="36639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8-path from (1,3) to (3,3):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(1,2), (2,2), (3,3)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(2,2), (3,3)</a:t>
            </a:r>
          </a:p>
        </p:txBody>
      </p:sp>
      <p:sp>
        <p:nvSpPr>
          <p:cNvPr id="162832" name="Text Box 16"/>
          <p:cNvSpPr txBox="1">
            <a:spLocks noChangeArrowheads="1"/>
          </p:cNvSpPr>
          <p:nvPr/>
        </p:nvSpPr>
        <p:spPr bwMode="auto">
          <a:xfrm>
            <a:off x="4884738" y="4252913"/>
            <a:ext cx="3738562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m-path from (1,3) to (3,3):</a:t>
            </a:r>
          </a:p>
          <a:p>
            <a:pPr marL="371475" indent="-371475"/>
            <a:r>
              <a:rPr lang="en-US"/>
              <a:t>(1,3), (1,2), (2,2), (3,3)</a:t>
            </a:r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>
            <a:off x="4576763" y="1662113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>
            <a:off x="4572000" y="2771775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5" name="Oval 19"/>
          <p:cNvSpPr>
            <a:spLocks noChangeArrowheads="1"/>
          </p:cNvSpPr>
          <p:nvPr/>
        </p:nvSpPr>
        <p:spPr bwMode="auto">
          <a:xfrm>
            <a:off x="8158163" y="1657350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>
            <a:off x="8153400" y="2767013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1" grpId="0"/>
      <p:bldP spid="162832" grpId="0"/>
      <p:bldP spid="162833" grpId="0" animBg="1"/>
      <p:bldP spid="162834" grpId="0" animBg="1"/>
      <p:bldP spid="162835" grpId="0" animBg="1"/>
      <p:bldP spid="1628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3E78-B17B-4EE6-98DF-FD273DF9F8BA}" type="slidenum">
              <a:rPr lang="en-US"/>
              <a:pPr/>
              <a:t>58</a:t>
            </a:fld>
            <a:endParaRPr lang="en-US"/>
          </a:p>
        </p:txBody>
      </p:sp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589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Connected in S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Let S represent a subset of pixels in an image. Two pixels p with coordinates (x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) and q with coordinates (x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) are said to be </a:t>
            </a:r>
            <a:r>
              <a:rPr lang="en-US" sz="2400" b="1">
                <a:effectLst/>
              </a:rPr>
              <a:t>connected in S</a:t>
            </a:r>
            <a:r>
              <a:rPr lang="en-US" sz="2400">
                <a:effectLst/>
              </a:rPr>
              <a:t> if there exists a path </a:t>
            </a: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    (x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0</a:t>
            </a:r>
            <a:r>
              <a:rPr lang="en-US" sz="2400">
                <a:effectLst/>
              </a:rPr>
              <a:t>), (x</a:t>
            </a:r>
            <a:r>
              <a:rPr lang="en-US" sz="2400" baseline="-25000">
                <a:effectLst/>
              </a:rPr>
              <a:t>1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1</a:t>
            </a:r>
            <a:r>
              <a:rPr lang="en-US" sz="2400">
                <a:effectLst/>
              </a:rPr>
              <a:t>), …, (x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, y</a:t>
            </a:r>
            <a:r>
              <a:rPr lang="en-US" sz="2400" baseline="-25000">
                <a:effectLst/>
              </a:rPr>
              <a:t>n</a:t>
            </a:r>
            <a:r>
              <a:rPr lang="en-US" sz="2400">
                <a:effectLst/>
              </a:rPr>
              <a:t>)</a:t>
            </a: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sz="2400">
                <a:effectLst/>
              </a:rPr>
              <a:t>    Where</a:t>
            </a:r>
          </a:p>
          <a:p>
            <a:pPr>
              <a:buFont typeface="Wingdings" pitchFamily="2" charset="2"/>
              <a:buChar char="Ø"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165894" name="Object 6"/>
          <p:cNvGraphicFramePr>
            <a:graphicFrameLocks noChangeAspect="1"/>
          </p:cNvGraphicFramePr>
          <p:nvPr/>
        </p:nvGraphicFramePr>
        <p:xfrm>
          <a:off x="1981200" y="4402138"/>
          <a:ext cx="358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228600" progId="Equation.DSMT4">
                  <p:embed/>
                </p:oleObj>
              </mc:Choice>
              <mc:Fallback>
                <p:oleObj name="Equation" r:id="rId2" imgW="14349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02138"/>
                        <a:ext cx="3587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D3BE-69C2-47A2-83F1-C0172F20AFF5}" type="slidenum">
              <a:rPr lang="en-US"/>
              <a:pPr/>
              <a:t>59</a:t>
            </a:fld>
            <a:endParaRPr 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691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2000">
                <a:effectLst/>
              </a:rPr>
              <a:t>Let S represent a subset of pixels in an image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For every pixel </a:t>
            </a:r>
            <a:r>
              <a:rPr lang="en-US" sz="2000" i="1">
                <a:effectLst/>
              </a:rPr>
              <a:t>p </a:t>
            </a:r>
            <a:r>
              <a:rPr lang="en-US" sz="2000">
                <a:effectLst/>
              </a:rPr>
              <a:t>in S, the set of pixels in S that are connected to </a:t>
            </a:r>
            <a:r>
              <a:rPr lang="en-US" sz="2000" i="1">
                <a:effectLst/>
              </a:rPr>
              <a:t>p </a:t>
            </a:r>
            <a:r>
              <a:rPr lang="en-US" sz="2000">
                <a:effectLst/>
              </a:rPr>
              <a:t>is called a </a:t>
            </a:r>
            <a:r>
              <a:rPr lang="en-US" sz="2000" b="1" i="1">
                <a:effectLst/>
              </a:rPr>
              <a:t>connected component</a:t>
            </a:r>
            <a:r>
              <a:rPr lang="en-US" sz="2000" i="1">
                <a:effectLst/>
              </a:rPr>
              <a:t> </a:t>
            </a:r>
            <a:r>
              <a:rPr lang="en-US" sz="2000">
                <a:effectLst/>
              </a:rPr>
              <a:t>of S.</a:t>
            </a:r>
          </a:p>
          <a:p>
            <a:pPr>
              <a:lnSpc>
                <a:spcPct val="90000"/>
              </a:lnSpc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If S has only one connected component, then S is called </a:t>
            </a:r>
            <a:r>
              <a:rPr lang="en-US" sz="2000" b="1" i="1">
                <a:effectLst/>
              </a:rPr>
              <a:t>Connected Set</a:t>
            </a:r>
            <a:r>
              <a:rPr lang="en-US" sz="2000" b="1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b="1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We call R a </a:t>
            </a:r>
            <a:r>
              <a:rPr lang="en-US" sz="2000" b="1">
                <a:effectLst/>
              </a:rPr>
              <a:t>region</a:t>
            </a:r>
            <a:r>
              <a:rPr lang="en-US" sz="2000">
                <a:effectLst/>
              </a:rPr>
              <a:t> of the image if R is a connected set</a:t>
            </a:r>
          </a:p>
          <a:p>
            <a:pPr>
              <a:lnSpc>
                <a:spcPct val="90000"/>
              </a:lnSpc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Two regions, R</a:t>
            </a:r>
            <a:r>
              <a:rPr lang="en-US" sz="2000" baseline="-25000">
                <a:effectLst/>
              </a:rPr>
              <a:t>i</a:t>
            </a:r>
            <a:r>
              <a:rPr lang="en-US" sz="2000">
                <a:effectLst/>
              </a:rPr>
              <a:t> and R</a:t>
            </a:r>
            <a:r>
              <a:rPr lang="en-US" sz="2000" baseline="-25000">
                <a:effectLst/>
              </a:rPr>
              <a:t>j</a:t>
            </a:r>
            <a:r>
              <a:rPr lang="en-US" sz="2000">
                <a:effectLst/>
              </a:rPr>
              <a:t> are said to be</a:t>
            </a:r>
            <a:r>
              <a:rPr lang="en-US" sz="2000" b="1" i="1">
                <a:effectLst/>
              </a:rPr>
              <a:t> adjacent</a:t>
            </a:r>
            <a:r>
              <a:rPr lang="en-US" sz="2000">
                <a:effectLst/>
              </a:rPr>
              <a:t> if their union forms a connected set. </a:t>
            </a:r>
          </a:p>
          <a:p>
            <a:pPr>
              <a:lnSpc>
                <a:spcPct val="90000"/>
              </a:lnSpc>
            </a:pPr>
            <a:r>
              <a:rPr lang="en-US" sz="2000">
                <a:effectLst/>
              </a:rPr>
              <a:t>Regions that are not to be adjacent are said to be </a:t>
            </a:r>
            <a:r>
              <a:rPr lang="en-US" sz="2000" b="1" i="1">
                <a:effectLst/>
              </a:rPr>
              <a:t>disjoint.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b="1" i="1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0B546-016A-414D-ABFB-8E76666FCA87}" type="slidenum">
              <a:rPr lang="en-US"/>
              <a:pPr/>
              <a:t>6</a:t>
            </a:fld>
            <a:endParaRPr lang="en-US"/>
          </a:p>
        </p:txBody>
      </p:sp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28006" name="Rectangle 6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as</a:t>
            </a:r>
          </a:p>
          <a:p>
            <a:endParaRPr lang="en-US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469900" y="3063875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43120" imgH="914400" progId="Equation.DSMT4">
                  <p:embed/>
                </p:oleObj>
              </mc:Choice>
              <mc:Fallback>
                <p:oleObj name="Equation" r:id="rId2" imgW="3543120" imgH="914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3063875"/>
                        <a:ext cx="808355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196E1-8523-4C32-B8FB-BA681360E4F1}" type="slidenum">
              <a:rPr lang="en-US"/>
              <a:pPr/>
              <a:t>60</a:t>
            </a:fld>
            <a:endParaRPr lang="en-US"/>
          </a:p>
        </p:txBody>
      </p:sp>
      <p:sp>
        <p:nvSpPr>
          <p:cNvPr id="16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794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>
                <a:effectLst/>
              </a:rPr>
              <a:t>Boundary (or border)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The </a:t>
            </a:r>
            <a:r>
              <a:rPr lang="en-US" sz="2000" b="1" i="1">
                <a:effectLst/>
              </a:rPr>
              <a:t>boundary </a:t>
            </a:r>
            <a:r>
              <a:rPr lang="en-US" sz="2000">
                <a:effectLst/>
              </a:rPr>
              <a:t>of the region R is the set of pixels in the region that have one or more neighbors that are not in R.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If R happens to be an entire image, then its boundary is defined as the set of pixels in the first and last rows and columns of the image.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000" b="1">
                <a:effectLst/>
              </a:rPr>
              <a:t>Foreground and background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00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>
                <a:effectLst/>
              </a:rPr>
              <a:t>An image contains K disjoint regions, R</a:t>
            </a:r>
            <a:r>
              <a:rPr lang="en-US" sz="2000" i="1" baseline="-25000">
                <a:effectLst/>
              </a:rPr>
              <a:t>k</a:t>
            </a:r>
            <a:r>
              <a:rPr lang="en-US" sz="2000">
                <a:effectLst/>
              </a:rPr>
              <a:t>, </a:t>
            </a:r>
            <a:r>
              <a:rPr lang="en-US" sz="2000" i="1">
                <a:effectLst/>
              </a:rPr>
              <a:t>k</a:t>
            </a:r>
            <a:r>
              <a:rPr lang="en-US" sz="2000">
                <a:effectLst/>
              </a:rPr>
              <a:t> = 1, 2, …, K. Let 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 denote the union of all the K regions, and let (R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)</a:t>
            </a:r>
            <a:r>
              <a:rPr lang="en-US" sz="2000" baseline="30000">
                <a:effectLst/>
              </a:rPr>
              <a:t>c </a:t>
            </a:r>
            <a:r>
              <a:rPr lang="en-US" sz="2000">
                <a:effectLst/>
              </a:rPr>
              <a:t>denote its complement.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baseline="30000">
                <a:effectLst/>
              </a:rPr>
              <a:t>      </a:t>
            </a:r>
            <a:r>
              <a:rPr lang="en-US" sz="2000">
                <a:effectLst/>
              </a:rPr>
              <a:t>All the points in R</a:t>
            </a:r>
            <a:r>
              <a:rPr lang="en-US" sz="2000" baseline="-25000">
                <a:effectLst/>
              </a:rPr>
              <a:t>u </a:t>
            </a:r>
            <a:r>
              <a:rPr lang="en-US" sz="2000">
                <a:effectLst/>
              </a:rPr>
              <a:t>is called </a:t>
            </a:r>
            <a:r>
              <a:rPr lang="en-US" sz="2000" b="1">
                <a:effectLst/>
              </a:rPr>
              <a:t>foreground</a:t>
            </a:r>
            <a:r>
              <a:rPr lang="en-US" sz="2000">
                <a:effectLst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effectLst/>
              </a:rPr>
              <a:t>    All the points in (R</a:t>
            </a:r>
            <a:r>
              <a:rPr lang="en-US" sz="2000" baseline="-25000">
                <a:effectLst/>
              </a:rPr>
              <a:t>u</a:t>
            </a:r>
            <a:r>
              <a:rPr lang="en-US" sz="2000">
                <a:effectLst/>
              </a:rPr>
              <a:t>)</a:t>
            </a:r>
            <a:r>
              <a:rPr lang="en-US" sz="2000" baseline="30000">
                <a:effectLst/>
              </a:rPr>
              <a:t>c</a:t>
            </a:r>
            <a:r>
              <a:rPr lang="en-US" sz="2000" baseline="-25000">
                <a:effectLst/>
              </a:rPr>
              <a:t> </a:t>
            </a:r>
            <a:r>
              <a:rPr lang="en-US" sz="2000">
                <a:effectLst/>
              </a:rPr>
              <a:t>is called </a:t>
            </a:r>
            <a:r>
              <a:rPr lang="en-US" sz="2000" b="1">
                <a:effectLst/>
              </a:rPr>
              <a:t>background</a:t>
            </a:r>
            <a:r>
              <a:rPr lang="en-US" sz="2000"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0FC-5CAB-479C-8BF6-DF311E975124}" type="slidenum">
              <a:rPr lang="en-US"/>
              <a:pPr/>
              <a:t>61</a:t>
            </a:fld>
            <a:endParaRPr lang="en-US"/>
          </a:p>
        </p:txBody>
      </p:sp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1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896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are the two regions (of 1s) adjacent? (if 8-adjacency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1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2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5DF8-E57E-4054-A484-A29CBB01C855}" type="slidenum">
              <a:rPr lang="en-US"/>
              <a:pPr/>
              <a:t>62</a:t>
            </a:fld>
            <a:endParaRPr lang="en-US"/>
          </a:p>
        </p:txBody>
      </p:sp>
      <p:sp>
        <p:nvSpPr>
          <p:cNvPr id="169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2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9988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are the two parts (of 1s) adjacent?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1</a:t>
            </a:r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5ECF-BB85-47C6-BDBE-2B29E0FFD3B6}" type="slidenum">
              <a:rPr lang="en-US"/>
              <a:pPr/>
              <a:t>63</a:t>
            </a:fld>
            <a:endParaRPr lang="en-US"/>
          </a:p>
        </p:txBody>
      </p:sp>
      <p:sp>
        <p:nvSpPr>
          <p:cNvPr id="173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3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306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circled point is part of the boundary of the 1-valued pixels if 8-adjacency is used, true or false?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3065" name="Oval 9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E803-A552-4F8B-9FB3-89A8106882D2}" type="slidenum">
              <a:rPr lang="en-US"/>
              <a:pPr/>
              <a:t>64</a:t>
            </a:fld>
            <a:endParaRPr lang="en-US"/>
          </a:p>
        </p:txBody>
      </p:sp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4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408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circled point is part of the boundary of the 1-valued pixels if 4-adjacency is used, true or false?</a:t>
            </a:r>
          </a:p>
          <a:p>
            <a:endParaRPr lang="en-US" sz="2400" b="1">
              <a:effectLst/>
            </a:endParaRP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pitchFamily="34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4085" name="Oval 5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D96FF2-CE3E-4CCC-9AA6-C8F096F06CF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sz="3200"/>
          </a:p>
        </p:txBody>
      </p:sp>
      <p:sp>
        <p:nvSpPr>
          <p:cNvPr id="26629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</p:spPr>
        <p:txBody>
          <a:bodyPr/>
          <a:lstStyle/>
          <a:p>
            <a:pPr marL="609600" indent="-609600" eaLnBrk="1" hangingPunct="1"/>
            <a:r>
              <a:rPr lang="en-US" sz="2400">
                <a:effectLst/>
              </a:rPr>
              <a:t>Given pixels </a:t>
            </a:r>
            <a:r>
              <a:rPr lang="en-US" sz="2400" i="1">
                <a:effectLst/>
              </a:rPr>
              <a:t>p, q </a:t>
            </a:r>
            <a:r>
              <a:rPr lang="en-US" sz="2400">
                <a:effectLst/>
              </a:rPr>
              <a:t>and </a:t>
            </a:r>
            <a:r>
              <a:rPr lang="en-US" sz="2400" i="1">
                <a:effectLst/>
              </a:rPr>
              <a:t>z </a:t>
            </a:r>
            <a:r>
              <a:rPr lang="en-US" sz="2400">
                <a:effectLst/>
              </a:rPr>
              <a:t>with coordinates (x, y), (s, t), (u, v) respectively, the distance function D has following properties:</a:t>
            </a:r>
          </a:p>
          <a:p>
            <a:pPr marL="609600" indent="-609600" eaLnBrk="1" hangingPunct="1"/>
            <a:endParaRPr lang="en-US" sz="240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>
                <a:effectLst/>
              </a:rPr>
              <a:t>D(p, q) </a:t>
            </a:r>
            <a:r>
              <a:rPr lang="en-US" sz="2400">
                <a:effectLst/>
                <a:cs typeface="Tahoma" pitchFamily="34" charset="0"/>
              </a:rPr>
              <a:t>≥ </a:t>
            </a:r>
            <a:r>
              <a:rPr lang="en-US" sz="2400">
                <a:effectLst/>
              </a:rPr>
              <a:t>0      [D(p, q) = 0, iff p = q]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sz="240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>
                <a:effectLst/>
              </a:rPr>
              <a:t>D(p, q) = D(q, p)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sz="2400">
              <a:effectLst/>
            </a:endParaRPr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sz="2400">
                <a:effectLst/>
              </a:rPr>
              <a:t>D(p, z) </a:t>
            </a:r>
            <a:r>
              <a:rPr lang="en-US" sz="2400">
                <a:effectLst/>
                <a:cs typeface="Tahoma" pitchFamily="34" charset="0"/>
              </a:rPr>
              <a:t>≤ </a:t>
            </a:r>
            <a:r>
              <a:rPr lang="en-US" sz="2400">
                <a:effectLst/>
              </a:rPr>
              <a:t>D(p, q) + D(q, z)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348E56-1F21-4906-9B83-E8C5348F4C6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sz="3200"/>
          </a:p>
        </p:txBody>
      </p:sp>
      <p:sp>
        <p:nvSpPr>
          <p:cNvPr id="17613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The following are the different Distance measures: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a. Euclidean Distance :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 D</a:t>
            </a:r>
            <a:r>
              <a:rPr lang="en-US" sz="2400" baseline="-25000">
                <a:effectLst/>
              </a:rPr>
              <a:t>e</a:t>
            </a:r>
            <a:r>
              <a:rPr lang="en-US" sz="2400">
                <a:effectLst/>
              </a:rPr>
              <a:t>(p, q) = [(x-s)</a:t>
            </a:r>
            <a:r>
              <a:rPr lang="en-US" sz="2400" baseline="30000">
                <a:effectLst/>
              </a:rPr>
              <a:t>2</a:t>
            </a:r>
            <a:r>
              <a:rPr lang="en-US" sz="2400">
                <a:effectLst/>
              </a:rPr>
              <a:t> + (y-t)</a:t>
            </a:r>
            <a:r>
              <a:rPr lang="en-US" sz="2400" baseline="30000">
                <a:effectLst/>
              </a:rPr>
              <a:t>2</a:t>
            </a:r>
            <a:r>
              <a:rPr lang="en-US" sz="2400">
                <a:effectLst/>
              </a:rPr>
              <a:t>]</a:t>
            </a:r>
            <a:r>
              <a:rPr lang="en-US" sz="2400" baseline="30000">
                <a:effectLst/>
              </a:rPr>
              <a:t>1/2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b. City Block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 D</a:t>
            </a:r>
            <a:r>
              <a:rPr lang="en-US" sz="2400" baseline="-25000">
                <a:effectLst/>
              </a:rPr>
              <a:t>4</a:t>
            </a:r>
            <a:r>
              <a:rPr lang="en-US" sz="2400">
                <a:effectLst/>
              </a:rPr>
              <a:t>(p, q) = |x-s| + |y-t|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endParaRPr 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c. Chess Board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>
                <a:effectLst/>
              </a:rPr>
              <a:t>     D</a:t>
            </a:r>
            <a:r>
              <a:rPr lang="en-US" sz="2400" baseline="-25000">
                <a:effectLst/>
              </a:rPr>
              <a:t>8</a:t>
            </a:r>
            <a:r>
              <a:rPr lang="en-US" sz="2400">
                <a:effectLst/>
              </a:rPr>
              <a:t>(p, q) = max(|x-s|, |y-t|)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sz="240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691E6E-130B-441B-82A3-757F6DFC995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77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chemeClr val="tx1"/>
                </a:solidFill>
                <a:effectLst/>
              </a:rPr>
              <a:t>Question 5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28677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</p:spPr>
        <p:txBody>
          <a:bodyPr/>
          <a:lstStyle/>
          <a:p>
            <a:pPr eaLnBrk="1" hangingPunct="1"/>
            <a:r>
              <a:rPr lang="en-US" sz="2400" b="1">
                <a:effectLst/>
              </a:rPr>
              <a:t>In the following arrangement of pixels, what’s the value of the chessboard distance between the circled two points?</a:t>
            </a:r>
          </a:p>
          <a:p>
            <a:pPr eaLnBrk="1" hangingPunct="1">
              <a:buFont typeface="Arial" charset="0"/>
              <a:buNone/>
            </a:pPr>
            <a:endParaRPr lang="en-US" sz="2400" b="1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0      0      1      1      0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0      1      0      0      0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28678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1ED288-2397-456A-9C7D-37CC66FA45F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78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solidFill>
                  <a:schemeClr val="tx1"/>
                </a:solidFill>
                <a:effectLst/>
              </a:rPr>
              <a:t>Question 6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29701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</p:spPr>
        <p:txBody>
          <a:bodyPr/>
          <a:lstStyle/>
          <a:p>
            <a:pPr eaLnBrk="1" hangingPunct="1"/>
            <a:r>
              <a:rPr lang="en-US" sz="2400" b="1">
                <a:effectLst/>
              </a:rPr>
              <a:t>In the following arrangement of pixels, what’s the value of the city-block distance between the circled two points?</a:t>
            </a:r>
          </a:p>
          <a:p>
            <a:pPr eaLnBrk="1" hangingPunct="1">
              <a:buFont typeface="Arial" charset="0"/>
              <a:buNone/>
            </a:pPr>
            <a:endParaRPr lang="en-US" sz="2400" b="1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0      0      1      1      0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0      1      0      0      0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205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491D44-72C2-4A5C-8C94-132564C9AAF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Introduction to Mathematical Operations in DIP</a:t>
            </a:r>
          </a:p>
        </p:txBody>
      </p:sp>
      <p:sp>
        <p:nvSpPr>
          <p:cNvPr id="2057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b="1">
                <a:effectLst/>
              </a:rPr>
              <a:t>Array vs. Matrix Operation</a:t>
            </a:r>
          </a:p>
          <a:p>
            <a:pPr eaLnBrk="1" hangingPunct="1">
              <a:buFont typeface="Arial" charset="0"/>
              <a:buNone/>
            </a:pPr>
            <a:r>
              <a:rPr lang="en-US" sz="2000" b="1">
                <a:effectLst/>
              </a:rPr>
              <a:t>    </a:t>
            </a:r>
          </a:p>
        </p:txBody>
      </p:sp>
      <p:graphicFrame>
        <p:nvGraphicFramePr>
          <p:cNvPr id="2050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94263" y="2444750"/>
          <a:ext cx="23082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482400" progId="Equation.DSMT4">
                  <p:embed/>
                </p:oleObj>
              </mc:Choice>
              <mc:Fallback>
                <p:oleObj name="Equation" r:id="rId2" imgW="914400" imgH="4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2444750"/>
                        <a:ext cx="2308225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452563" y="2408238"/>
          <a:ext cx="21478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600" imgH="482400" progId="Equation.DSMT4">
                  <p:embed/>
                </p:oleObj>
              </mc:Choice>
              <mc:Fallback>
                <p:oleObj name="Equation" r:id="rId4" imgW="93960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2408238"/>
                        <a:ext cx="2147887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6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04863" y="4873625"/>
          <a:ext cx="50990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25680" imgH="482400" progId="Equation.DSMT4">
                  <p:embed/>
                </p:oleObj>
              </mc:Choice>
              <mc:Fallback>
                <p:oleObj name="Equation" r:id="rId6" imgW="2425680" imgH="48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873625"/>
                        <a:ext cx="509905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787400" y="3717925"/>
          <a:ext cx="3186113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74640" imgH="482400" progId="Equation.DSMT4">
                  <p:embed/>
                </p:oleObj>
              </mc:Choice>
              <mc:Fallback>
                <p:oleObj name="Equation" r:id="rId8" imgW="1574640" imgH="482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717925"/>
                        <a:ext cx="3186113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4964113" y="3892550"/>
            <a:ext cx="2046287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Array product</a:t>
            </a: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816725" y="5002213"/>
            <a:ext cx="2046288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Matrix product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0" y="3089275"/>
            <a:ext cx="1074738" cy="795338"/>
          </a:xfrm>
          <a:prstGeom prst="wedgeRoundRectCallout">
            <a:avLst>
              <a:gd name="adj1" fmla="val 54282"/>
              <a:gd name="adj2" fmla="val 70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Array product</a:t>
            </a:r>
          </a:p>
          <a:p>
            <a:pPr algn="ctr"/>
            <a:r>
              <a:rPr lang="en-US" sz="1400"/>
              <a:t>operator</a:t>
            </a: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0" y="4471988"/>
            <a:ext cx="1155700" cy="681037"/>
          </a:xfrm>
          <a:prstGeom prst="wedgeRoundRectCallout">
            <a:avLst>
              <a:gd name="adj1" fmla="val 52611"/>
              <a:gd name="adj2" fmla="val 55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/>
              <a:t>Matrix product</a:t>
            </a:r>
          </a:p>
          <a:p>
            <a:pPr algn="ctr"/>
            <a:r>
              <a:rPr lang="en-US" sz="1400"/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9" grpId="0" animBg="1"/>
      <p:bldP spid="181260" grpId="0" animBg="1"/>
      <p:bldP spid="181261" grpId="0" animBg="1"/>
      <p:bldP spid="1812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489F-BEE5-4D89-A88A-9C29E14FB855}" type="slidenum">
              <a:rPr lang="en-US"/>
              <a:pPr/>
              <a:t>7</a:t>
            </a:fld>
            <a:endParaRPr lang="en-US"/>
          </a:p>
        </p:txBody>
      </p:sp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2902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as</a:t>
            </a:r>
          </a:p>
          <a:p>
            <a:endParaRPr lang="en-US"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2135188" y="3035300"/>
          <a:ext cx="475138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939600" progId="Equation.DSMT4">
                  <p:embed/>
                </p:oleObj>
              </mc:Choice>
              <mc:Fallback>
                <p:oleObj name="Equation" r:id="rId2" imgW="2082600" imgH="939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035300"/>
                        <a:ext cx="4751387" cy="214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307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F93E61-2076-4E57-B0D8-2E3114E4A29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Introduction to Mathematical Operations in DIP</a:t>
            </a: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9078"/>
            <a:ext cx="7969250" cy="4718050"/>
          </a:xfrm>
        </p:spPr>
        <p:txBody>
          <a:bodyPr/>
          <a:lstStyle/>
          <a:p>
            <a:pPr eaLnBrk="1" hangingPunct="1"/>
            <a:r>
              <a:rPr lang="en-US" sz="1800" b="1">
                <a:effectLst/>
              </a:rPr>
              <a:t>Linear vs. Nonlinear Operation</a:t>
            </a:r>
          </a:p>
          <a:p>
            <a:pPr eaLnBrk="1" hangingPunct="1">
              <a:buFont typeface="Arial" charset="0"/>
              <a:buNone/>
            </a:pPr>
            <a:r>
              <a:rPr lang="en-US" sz="1800" b="1">
                <a:effectLst/>
              </a:rPr>
              <a:t>    </a:t>
            </a: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endParaRPr lang="en-US" sz="1800" b="1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1800" b="1">
                <a:effectLst/>
              </a:rPr>
              <a:t>     </a:t>
            </a:r>
            <a:r>
              <a:rPr lang="en-US" sz="2000">
                <a:effectLst/>
              </a:rPr>
              <a:t>H is said to be a</a:t>
            </a:r>
            <a:r>
              <a:rPr lang="en-US" sz="2000" b="1">
                <a:effectLst/>
              </a:rPr>
              <a:t> linear operator;</a:t>
            </a:r>
          </a:p>
          <a:p>
            <a:pPr eaLnBrk="1" hangingPunct="1">
              <a:buFont typeface="Arial" charset="0"/>
              <a:buNone/>
            </a:pPr>
            <a:r>
              <a:rPr lang="en-US" sz="2000">
                <a:effectLst/>
              </a:rPr>
              <a:t>    H is said to be a</a:t>
            </a:r>
            <a:r>
              <a:rPr lang="en-US" sz="2000" b="1">
                <a:effectLst/>
              </a:rPr>
              <a:t> nonlinear operator </a:t>
            </a:r>
            <a:r>
              <a:rPr lang="en-US" sz="2000">
                <a:effectLst/>
              </a:rPr>
              <a:t>if it does not meet the above qualification.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031875" y="2125663"/>
          <a:ext cx="29892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880" imgH="253800" progId="Equation.DSMT4">
                  <p:embed/>
                </p:oleObj>
              </mc:Choice>
              <mc:Fallback>
                <p:oleObj name="Equation" r:id="rId2" imgW="130788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2125663"/>
                        <a:ext cx="2989263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AutoShape 6"/>
          <p:cNvSpPr>
            <a:spLocks noChangeArrowheads="1"/>
          </p:cNvSpPr>
          <p:nvPr/>
        </p:nvSpPr>
        <p:spPr bwMode="auto">
          <a:xfrm>
            <a:off x="6445250" y="3155950"/>
            <a:ext cx="2046288" cy="565150"/>
          </a:xfrm>
          <a:prstGeom prst="wedgeRoundRectCallout">
            <a:avLst>
              <a:gd name="adj1" fmla="val -98333"/>
              <a:gd name="adj2" fmla="val 587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Additivity</a:t>
            </a:r>
          </a:p>
        </p:txBody>
      </p:sp>
      <p:sp>
        <p:nvSpPr>
          <p:cNvPr id="186375" name="AutoShape 7"/>
          <p:cNvSpPr>
            <a:spLocks noChangeArrowheads="1"/>
          </p:cNvSpPr>
          <p:nvPr/>
        </p:nvSpPr>
        <p:spPr bwMode="auto">
          <a:xfrm>
            <a:off x="6445250" y="4110038"/>
            <a:ext cx="2046288" cy="565150"/>
          </a:xfrm>
          <a:prstGeom prst="wedgeRoundRectCallout">
            <a:avLst>
              <a:gd name="adj1" fmla="val -100347"/>
              <a:gd name="adj2" fmla="val 505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b="1"/>
              <a:t>Homogeneity</a:t>
            </a:r>
          </a:p>
        </p:txBody>
      </p:sp>
      <p:graphicFrame>
        <p:nvGraphicFramePr>
          <p:cNvPr id="3075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987425" y="2763838"/>
          <a:ext cx="4414838" cy="246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06280" imgH="1117440" progId="Equation.DSMT4">
                  <p:embed/>
                </p:oleObj>
              </mc:Choice>
              <mc:Fallback>
                <p:oleObj name="Equation" r:id="rId4" imgW="2006280" imgH="11174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763838"/>
                        <a:ext cx="4414838" cy="2462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  <p:bldP spid="18637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8890AB-C16A-49F8-8E77-B1D1349ED20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89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Arithmetic Operations</a:t>
            </a:r>
          </a:p>
        </p:txBody>
      </p:sp>
      <p:sp>
        <p:nvSpPr>
          <p:cNvPr id="3072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pPr algn="just" eaLnBrk="1" hangingPunct="1"/>
            <a:r>
              <a:rPr lang="en-US" sz="2400">
                <a:effectLst/>
              </a:rPr>
              <a:t>Arithmetic operations between images are array operations. The four arithmetic operations are denoted as</a:t>
            </a:r>
          </a:p>
          <a:p>
            <a:pPr eaLnBrk="1" hangingPunct="1">
              <a:buFont typeface="Arial" charset="0"/>
              <a:buNone/>
            </a:pPr>
            <a:endParaRPr lang="en-US" sz="240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s(x,y) = f(x,y) + g(x,y)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d(x,y) = f(x,y) – g(x,y)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   p(x,y) = f(x,y) </a:t>
            </a:r>
            <a:r>
              <a:rPr lang="en-US" sz="2400">
                <a:effectLst/>
                <a:cs typeface="Tahoma" pitchFamily="34" charset="0"/>
              </a:rPr>
              <a:t>× g(x,y)</a:t>
            </a: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  <a:cs typeface="Tahoma" pitchFamily="34" charset="0"/>
              </a:rPr>
              <a:t>    v(x,y) = f(x,y) ÷ g(x,y)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8A5145-5EA8-41E5-97FF-D1FE80043167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007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Set and Logical Operations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" y="1314450"/>
            <a:ext cx="5942013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9088" y="1227138"/>
            <a:ext cx="2201862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DAE6C6-BF7D-4C0A-9066-B2C055E9F06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21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Image Transform</a:t>
            </a:r>
          </a:p>
        </p:txBody>
      </p:sp>
      <p:sp>
        <p:nvSpPr>
          <p:cNvPr id="11270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effectLst/>
              </a:rPr>
              <a:t>A particularly important class of 2-D linear transforms, denoted T(u, v)</a:t>
            </a:r>
          </a:p>
          <a:p>
            <a:pPr eaLnBrk="1" hangingPunct="1">
              <a:buFont typeface="Arial" charset="0"/>
              <a:buNone/>
            </a:pPr>
            <a:endParaRPr lang="en-US" sz="240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</a:t>
            </a:r>
          </a:p>
        </p:txBody>
      </p:sp>
      <p:graphicFrame>
        <p:nvGraphicFramePr>
          <p:cNvPr id="221188" name="Object 4"/>
          <p:cNvGraphicFramePr>
            <a:graphicFrameLocks noChangeAspect="1"/>
          </p:cNvGraphicFramePr>
          <p:nvPr/>
        </p:nvGraphicFramePr>
        <p:xfrm>
          <a:off x="763588" y="2587625"/>
          <a:ext cx="771048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520" imgH="1358640" progId="Equation.DSMT4">
                  <p:embed/>
                </p:oleObj>
              </mc:Choice>
              <mc:Fallback>
                <p:oleObj name="Equation" r:id="rId2" imgW="3098520" imgH="1358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587625"/>
                        <a:ext cx="7710487" cy="337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C77391-5679-4D0E-BAAA-A8FBED5E444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22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Image Transform</a:t>
            </a:r>
          </a:p>
        </p:txBody>
      </p:sp>
      <p:sp>
        <p:nvSpPr>
          <p:cNvPr id="12294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effectLst/>
              </a:rPr>
              <a:t>Given T(u, v), the original image f(x, y) can be recoverd using the inverse tranformation of T(u, v).</a:t>
            </a:r>
          </a:p>
          <a:p>
            <a:pPr eaLnBrk="1" hangingPunct="1">
              <a:buFont typeface="Arial" charset="0"/>
              <a:buNone/>
            </a:pPr>
            <a:endParaRPr lang="en-US" sz="240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</a:t>
            </a:r>
          </a:p>
        </p:txBody>
      </p:sp>
      <p:graphicFrame>
        <p:nvGraphicFramePr>
          <p:cNvPr id="222212" name="Object 4"/>
          <p:cNvGraphicFramePr>
            <a:graphicFrameLocks noChangeAspect="1"/>
          </p:cNvGraphicFramePr>
          <p:nvPr/>
        </p:nvGraphicFramePr>
        <p:xfrm>
          <a:off x="631825" y="2792413"/>
          <a:ext cx="8415338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41600" imgH="888840" progId="Equation.DSMT4">
                  <p:embed/>
                </p:oleObj>
              </mc:Choice>
              <mc:Fallback>
                <p:oleObj name="Equation" r:id="rId2" imgW="3441600" imgH="8888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792413"/>
                        <a:ext cx="8415338" cy="217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A8F18F-25DB-420C-9428-96230A08F87F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813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7013" y="1803400"/>
            <a:ext cx="8702675" cy="1730375"/>
          </a:xfrm>
          <a:noFill/>
        </p:spPr>
      </p:pic>
      <p:sp>
        <p:nvSpPr>
          <p:cNvPr id="22016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Image Transform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8125" y="3640138"/>
            <a:ext cx="2149475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DA03A8-C22B-4D2C-BB75-420C447A2F8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27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/>
              <a:t>2-D Fourier Transform</a:t>
            </a:r>
          </a:p>
        </p:txBody>
      </p:sp>
      <p:sp>
        <p:nvSpPr>
          <p:cNvPr id="15366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sz="2400"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en-US" sz="2400">
                <a:effectLst/>
              </a:rPr>
              <a:t> </a:t>
            </a:r>
          </a:p>
        </p:txBody>
      </p:sp>
      <p:graphicFrame>
        <p:nvGraphicFramePr>
          <p:cNvPr id="227332" name="Object 4"/>
          <p:cNvGraphicFramePr>
            <a:graphicFrameLocks noChangeAspect="1"/>
          </p:cNvGraphicFramePr>
          <p:nvPr/>
        </p:nvGraphicFramePr>
        <p:xfrm>
          <a:off x="971550" y="1854200"/>
          <a:ext cx="7402513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480" imgH="1117440" progId="Equation.DSMT4">
                  <p:embed/>
                </p:oleObj>
              </mc:Choice>
              <mc:Fallback>
                <p:oleObj name="Equation" r:id="rId2" imgW="2463480" imgH="1117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54200"/>
                        <a:ext cx="7402513" cy="335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4A064-2389-436C-889A-B855D7AE1174}" type="slidenum">
              <a:rPr lang="en-US"/>
              <a:pPr/>
              <a:t>8</a:t>
            </a:fld>
            <a:endParaRPr lang="en-US"/>
          </a:p>
        </p:txBody>
      </p:sp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0052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representation of an M</a:t>
            </a:r>
            <a:r>
              <a:rPr lang="en-US">
                <a:effectLst/>
                <a:cs typeface="Tahoma" pitchFamily="34" charset="0"/>
              </a:rPr>
              <a:t>×N numerical array in MATLAB</a:t>
            </a:r>
          </a:p>
          <a:p>
            <a:endParaRPr lang="en-US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>
                <a:cs typeface="Tahoma" pitchFamily="34" charset="0"/>
              </a:rPr>
              <a:t>   </a:t>
            </a:r>
          </a:p>
        </p:txBody>
      </p:sp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1295400" y="3063875"/>
          <a:ext cx="64309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160" imgH="914400" progId="Equation.DSMT4">
                  <p:embed/>
                </p:oleObj>
              </mc:Choice>
              <mc:Fallback>
                <p:oleObj name="Equation" r:id="rId2" imgW="2819160" imgH="914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63875"/>
                        <a:ext cx="6430963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C45A-F252-405B-A93B-E6BC6923202D}" type="slidenum">
              <a:rPr lang="en-US"/>
              <a:pPr/>
              <a:t>9</a:t>
            </a:fld>
            <a:endParaRPr lang="en-US"/>
          </a:p>
        </p:txBody>
      </p:sp>
      <p:sp>
        <p:nvSpPr>
          <p:cNvPr id="131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Representing Digital Images</a:t>
            </a:r>
          </a:p>
        </p:txBody>
      </p:sp>
      <p:sp>
        <p:nvSpPr>
          <p:cNvPr id="131076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Tahoma" pitchFamily="34" charset="0"/>
              </a:rPr>
              <a:t> </a:t>
            </a:r>
            <a:r>
              <a:rPr lang="en-US" sz="2800">
                <a:effectLst/>
                <a:cs typeface="Tahoma" pitchFamily="34" charset="0"/>
              </a:rPr>
              <a:t>Discrete intensity interval [0, L-1], L=2</a:t>
            </a:r>
            <a:r>
              <a:rPr lang="en-US" sz="2800" baseline="30000">
                <a:effectLst/>
                <a:cs typeface="Tahoma" pitchFamily="34" charset="0"/>
              </a:rPr>
              <a:t>k</a:t>
            </a:r>
          </a:p>
          <a:p>
            <a:endParaRPr lang="en-US" sz="2800" baseline="30000">
              <a:effectLst/>
              <a:cs typeface="Tahoma" pitchFamily="34" charset="0"/>
            </a:endParaRPr>
          </a:p>
          <a:p>
            <a:r>
              <a:rPr lang="en-US" sz="2800">
                <a:effectLst/>
                <a:cs typeface="Tahoma" pitchFamily="34" charset="0"/>
              </a:rPr>
              <a:t> The number b of bits required to store a M × N digitized image </a:t>
            </a:r>
          </a:p>
          <a:p>
            <a:pPr>
              <a:buFont typeface="Arial" pitchFamily="34" charset="0"/>
              <a:buNone/>
            </a:pPr>
            <a:endParaRPr lang="en-US" sz="2800">
              <a:effectLst/>
              <a:cs typeface="Tahoma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sz="2800">
                <a:effectLst/>
                <a:cs typeface="Tahoma" pitchFamily="34" charset="0"/>
              </a:rPr>
              <a:t>    b = M × N × k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ompa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4D1A4FFCB9443BFE94A5C6557C361" ma:contentTypeVersion="3" ma:contentTypeDescription="Create a new document." ma:contentTypeScope="" ma:versionID="02172283c9604172202a6965533a7f2e">
  <xsd:schema xmlns:xsd="http://www.w3.org/2001/XMLSchema" xmlns:xs="http://www.w3.org/2001/XMLSchema" xmlns:p="http://schemas.microsoft.com/office/2006/metadata/properties" xmlns:ns2="705edc75-eeac-4aee-a3e3-a4b937f34942" targetNamespace="http://schemas.microsoft.com/office/2006/metadata/properties" ma:root="true" ma:fieldsID="6fc3bffa249c96e946ecde337bbf57a4" ns2:_="">
    <xsd:import namespace="705edc75-eeac-4aee-a3e3-a4b937f349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edc75-eeac-4aee-a3e3-a4b937f349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95DDF9-D01B-4C47-A3FB-E6D4126FCABD}"/>
</file>

<file path=customXml/itemProps2.xml><?xml version="1.0" encoding="utf-8"?>
<ds:datastoreItem xmlns:ds="http://schemas.openxmlformats.org/officeDocument/2006/customXml" ds:itemID="{F39A240A-C41C-4814-AC30-1E53F1BEA3CE}"/>
</file>

<file path=customXml/itemProps3.xml><?xml version="1.0" encoding="utf-8"?>
<ds:datastoreItem xmlns:ds="http://schemas.openxmlformats.org/officeDocument/2006/customXml" ds:itemID="{F0E39130-6BA2-49E4-9FEC-54FFBAA7AF28}"/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10711</TotalTime>
  <Words>2735</Words>
  <Application>Microsoft Office PowerPoint</Application>
  <PresentationFormat>On-screen Show (4:3)</PresentationFormat>
  <Paragraphs>565</Paragraphs>
  <Slides>76</Slides>
  <Notes>11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Garamond</vt:lpstr>
      <vt:lpstr>Tahoma</vt:lpstr>
      <vt:lpstr>Times New Roman</vt:lpstr>
      <vt:lpstr>Wingdings</vt:lpstr>
      <vt:lpstr>Compass</vt:lpstr>
      <vt:lpstr>Equation</vt:lpstr>
      <vt:lpstr>Clip</vt:lpstr>
      <vt:lpstr>Introduction</vt:lpstr>
      <vt:lpstr>A Simple Image Formation Model</vt:lpstr>
      <vt:lpstr>Some Typical Ranges of Reflectance</vt:lpstr>
      <vt:lpstr>Image Sampling and Quantization</vt:lpstr>
      <vt:lpstr>Image Sampling and Quantization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PowerPoint Presentation</vt:lpstr>
      <vt:lpstr>Key Stages in Digital Image Processing</vt:lpstr>
      <vt:lpstr>Key Stages in Digital Image Processing: Image Aquisition</vt:lpstr>
      <vt:lpstr>Key Stages in Digital Image Processing: Image Enhancement</vt:lpstr>
      <vt:lpstr>Key Stages in Digital Image Processing: Image Restoration</vt:lpstr>
      <vt:lpstr>Key Stages in Digital Image Processing: Morphological Processing</vt:lpstr>
      <vt:lpstr>Key Stages in Digital Image Processing: Segmentation</vt:lpstr>
      <vt:lpstr>Key Stages in Digital Image Processing: Object Recognition</vt:lpstr>
      <vt:lpstr>Key Stages in Digital Image Processing: Representation &amp; Description</vt:lpstr>
      <vt:lpstr>Key Stages in Digital Image Processing: Image Compression</vt:lpstr>
      <vt:lpstr>Key Stages in Digital Image Processing: Colour Image Processing</vt:lpstr>
      <vt:lpstr>PowerPoint Presentation</vt:lpstr>
      <vt:lpstr>Document Handling</vt:lpstr>
      <vt:lpstr>Signature Verification</vt:lpstr>
      <vt:lpstr>Biometrics</vt:lpstr>
      <vt:lpstr>Fingerprint Verification / Identification</vt:lpstr>
      <vt:lpstr>Fingerprint Identification Research at UNR</vt:lpstr>
      <vt:lpstr>Object Recognition</vt:lpstr>
      <vt:lpstr>Object Recognition Research</vt:lpstr>
      <vt:lpstr>Indexing into Databases</vt:lpstr>
      <vt:lpstr>Indexing into Databases (cont’d)</vt:lpstr>
      <vt:lpstr>Target Recognition</vt:lpstr>
      <vt:lpstr>Interpretation of Aerial Photography</vt:lpstr>
      <vt:lpstr>Autonomous Vehicles</vt:lpstr>
      <vt:lpstr>Traffic Monitoring</vt:lpstr>
      <vt:lpstr>Face Detection</vt:lpstr>
      <vt:lpstr>Face Recognition</vt:lpstr>
      <vt:lpstr>Face Detection/Recognition Research at UNR</vt:lpstr>
      <vt:lpstr>Facial Expression Recognition</vt:lpstr>
      <vt:lpstr>Face Tracking</vt:lpstr>
      <vt:lpstr>Face Tracking (cont’d)</vt:lpstr>
      <vt:lpstr>Hand Gesture Recognition</vt:lpstr>
      <vt:lpstr>Human Activity Recognition</vt:lpstr>
      <vt:lpstr>Medical Applications</vt:lpstr>
      <vt:lpstr>Morphing</vt:lpstr>
      <vt:lpstr>Inserting Artificial Objects into a Scene</vt:lpstr>
      <vt:lpstr>Companies In this Field In India</vt:lpstr>
      <vt:lpstr>Neighborhood Operations in Images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Examples: Adjacency and Path </vt:lpstr>
      <vt:lpstr>Examples: Adjacency and Path </vt:lpstr>
      <vt:lpstr>Examples: Adjacency and Path </vt:lpstr>
      <vt:lpstr>Examples: Adjacency and Path </vt:lpstr>
      <vt:lpstr>Basic Relationships Between Pixels </vt:lpstr>
      <vt:lpstr>Basic Relationships Between Pixels </vt:lpstr>
      <vt:lpstr>Basic Relationships Between Pixels </vt:lpstr>
      <vt:lpstr>Question 1 </vt:lpstr>
      <vt:lpstr>Question 2 </vt:lpstr>
      <vt:lpstr>Question 3 </vt:lpstr>
      <vt:lpstr>Question 4 </vt:lpstr>
      <vt:lpstr>Distance Measures</vt:lpstr>
      <vt:lpstr>Distance Measures</vt:lpstr>
      <vt:lpstr>Question 5 </vt:lpstr>
      <vt:lpstr>Question 6 </vt:lpstr>
      <vt:lpstr>Introduction to Mathematical Operations in DIP</vt:lpstr>
      <vt:lpstr>Introduction to Mathematical Operations in DIP</vt:lpstr>
      <vt:lpstr>Arithmetic Operations</vt:lpstr>
      <vt:lpstr>Set and Logical Operations</vt:lpstr>
      <vt:lpstr>Image Transform</vt:lpstr>
      <vt:lpstr>Image Transform</vt:lpstr>
      <vt:lpstr>Image Transform</vt:lpstr>
      <vt:lpstr>2-D Fourier Transform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adje edkj</cp:lastModifiedBy>
  <cp:revision>223</cp:revision>
  <cp:lastPrinted>1601-01-01T00:00:00Z</cp:lastPrinted>
  <dcterms:created xsi:type="dcterms:W3CDTF">1601-01-01T00:00:00Z</dcterms:created>
  <dcterms:modified xsi:type="dcterms:W3CDTF">2021-04-16T07:53:50Z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ContentTypeId">
    <vt:lpwstr>0x010100E864D1A4FFCB9443BFE94A5C6557C361</vt:lpwstr>
  </property>
</Properties>
</file>